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693" r:id="rId3"/>
    <p:sldMasterId id="2147483712" r:id="rId4"/>
  </p:sldMasterIdLst>
  <p:notesMasterIdLst>
    <p:notesMasterId r:id="rId20"/>
  </p:notesMasterIdLst>
  <p:handoutMasterIdLst>
    <p:handoutMasterId r:id="rId21"/>
  </p:handoutMasterIdLst>
  <p:sldIdLst>
    <p:sldId id="345" r:id="rId5"/>
    <p:sldId id="352" r:id="rId6"/>
    <p:sldId id="353" r:id="rId7"/>
    <p:sldId id="356" r:id="rId8"/>
    <p:sldId id="357" r:id="rId9"/>
    <p:sldId id="358" r:id="rId10"/>
    <p:sldId id="368" r:id="rId11"/>
    <p:sldId id="360" r:id="rId12"/>
    <p:sldId id="361" r:id="rId13"/>
    <p:sldId id="362" r:id="rId14"/>
    <p:sldId id="363" r:id="rId15"/>
    <p:sldId id="364" r:id="rId16"/>
    <p:sldId id="365" r:id="rId17"/>
    <p:sldId id="367" r:id="rId18"/>
    <p:sldId id="369" r:id="rId19"/>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a:srgbClr val="99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2" autoAdjust="0"/>
    <p:restoredTop sz="92346" autoAdjust="0"/>
  </p:normalViewPr>
  <p:slideViewPr>
    <p:cSldViewPr snapToGrid="0" snapToObjects="1">
      <p:cViewPr varScale="1">
        <p:scale>
          <a:sx n="104" d="100"/>
          <a:sy n="104" d="100"/>
        </p:scale>
        <p:origin x="-90" y="-336"/>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Lst>
    </p:cSldViewPr>
  </p:slideViewPr>
  <p:notesTextViewPr>
    <p:cViewPr>
      <p:scale>
        <a:sx n="100" d="100"/>
        <a:sy n="100" d="100"/>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9/19/2016</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9/19/2016</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165871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225C40-7FD0-4E3B-858D-B2025F724B21}"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225C40-7FD0-4E3B-858D-B2025F724B21}"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225C40-7FD0-4E3B-858D-B2025F724B2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A0C480B-7B8B-48F7-9007-6518B4119715}" type="slidenum">
              <a:rPr lang="en-US" smtClean="0"/>
              <a:pPr/>
              <a:t>13</a:t>
            </a:fld>
            <a:endParaRPr lang="en-US" smtClean="0"/>
          </a:p>
        </p:txBody>
      </p:sp>
      <p:sp>
        <p:nvSpPr>
          <p:cNvPr id="28675" name="Rectangle 2"/>
          <p:cNvSpPr>
            <a:spLocks noGrp="1" noRot="1" noChangeAspect="1" noChangeArrowheads="1" noTextEdit="1"/>
          </p:cNvSpPr>
          <p:nvPr>
            <p:ph type="sldImg"/>
          </p:nvPr>
        </p:nvSpPr>
        <p:spPr>
          <a:xfrm>
            <a:off x="139700" y="768350"/>
            <a:ext cx="6819900" cy="3836988"/>
          </a:xfrm>
          <a:ln/>
        </p:spPr>
      </p:sp>
      <p:sp>
        <p:nvSpPr>
          <p:cNvPr id="28676" name="Rectangle 3"/>
          <p:cNvSpPr>
            <a:spLocks noGrp="1" noChangeArrowheads="1"/>
          </p:cNvSpPr>
          <p:nvPr>
            <p:ph type="body" idx="1"/>
          </p:nvPr>
        </p:nvSpPr>
        <p:spPr>
          <a:noFill/>
          <a:ln/>
        </p:spPr>
        <p:txBody>
          <a:bodyPr/>
          <a:lstStyle/>
          <a:p>
            <a:pPr eaLnBrk="1" hangingPunct="1"/>
            <a:r>
              <a:rPr lang="en-US" b="1" smtClean="0"/>
              <a:t>Bold subheadlines [from Slide Master]</a:t>
            </a:r>
            <a:endParaRPr lang="en-US" smtClean="0"/>
          </a:p>
          <a:p>
            <a:pPr eaLnBrk="1" hangingPunct="1"/>
            <a:r>
              <a:rPr lang="en-US" smtClean="0"/>
              <a:t>Subheadlines may be applied in Verdana Bold. These should be the same size as the body text to which they apply and should not use highlight colours or any different styling or type attributes.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4381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52414" y="2566267"/>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endParaRPr lang="en-US" dirty="0"/>
          </a:p>
        </p:txBody>
      </p:sp>
      <p:sp>
        <p:nvSpPr>
          <p:cNvPr id="11" name="Rectangle 10"/>
          <p:cNvSpPr/>
          <p:nvPr userDrawn="1"/>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3"/>
          <p:cNvSpPr>
            <a:spLocks noGrp="1"/>
          </p:cNvSpPr>
          <p:nvPr>
            <p:ph type="body" sz="quarter" idx="11" hasCustomPrompt="1"/>
          </p:nvPr>
        </p:nvSpPr>
        <p:spPr>
          <a:xfrm>
            <a:off x="252414" y="3954254"/>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smtClean="0"/>
              <a:t>Presented by:</a:t>
            </a:r>
            <a:endParaRPr lang="en-US" dirty="0"/>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4"/>
          <p:cNvSpPr>
            <a:spLocks noGrp="1"/>
          </p:cNvSpPr>
          <p:nvPr>
            <p:ph type="ftr" sz="quarter" idx="3"/>
          </p:nvPr>
        </p:nvSpPr>
        <p:spPr>
          <a:xfrm>
            <a:off x="252413" y="4857154"/>
            <a:ext cx="3097212"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smtClean="0"/>
              <a:t>Confidential Property of Schneider Electric | Nordic Smart Machines 2016, May 11</a:t>
            </a:r>
            <a:r>
              <a:rPr lang="en-US" baseline="30000" dirty="0" smtClean="0"/>
              <a:t>th</a:t>
            </a:r>
            <a:r>
              <a:rPr lang="en-US" dirty="0" smtClean="0"/>
              <a:t>-12</a:t>
            </a:r>
            <a:r>
              <a:rPr lang="en-US" baseline="30000" dirty="0" smtClean="0"/>
              <a:t>th</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9199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10"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8" name="Picture 7"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45108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ave Image 1">
    <p:spTree>
      <p:nvGrpSpPr>
        <p:cNvPr id="1" name=""/>
        <p:cNvGrpSpPr/>
        <p:nvPr/>
      </p:nvGrpSpPr>
      <p:grpSpPr>
        <a:xfrm>
          <a:off x="0" y="0"/>
          <a:ext cx="0" cy="0"/>
          <a:chOff x="0" y="0"/>
          <a:chExt cx="0" cy="0"/>
        </a:xfrm>
      </p:grpSpPr>
      <p:pic>
        <p:nvPicPr>
          <p:cNvPr id="2" name="Picture 1" descr="Weave_175139600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Rectangle 1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528318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ave Image 2">
    <p:spTree>
      <p:nvGrpSpPr>
        <p:cNvPr id="1" name=""/>
        <p:cNvGrpSpPr/>
        <p:nvPr/>
      </p:nvGrpSpPr>
      <p:grpSpPr>
        <a:xfrm>
          <a:off x="0" y="0"/>
          <a:ext cx="0" cy="0"/>
          <a:chOff x="0" y="0"/>
          <a:chExt cx="0" cy="0"/>
        </a:xfrm>
      </p:grpSpPr>
      <p:pic>
        <p:nvPicPr>
          <p:cNvPr id="10" name="Picture 9" descr="Weave_463028807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92768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ave Image 3">
    <p:spTree>
      <p:nvGrpSpPr>
        <p:cNvPr id="1" name=""/>
        <p:cNvGrpSpPr/>
        <p:nvPr/>
      </p:nvGrpSpPr>
      <p:grpSpPr>
        <a:xfrm>
          <a:off x="0" y="0"/>
          <a:ext cx="0" cy="0"/>
          <a:chOff x="0" y="0"/>
          <a:chExt cx="0" cy="0"/>
        </a:xfrm>
      </p:grpSpPr>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5"/>
          <p:cNvSpPr>
            <a:spLocks noGrp="1"/>
          </p:cNvSpPr>
          <p:nvPr>
            <p:ph type="sldNum" sz="quarter" idx="4"/>
          </p:nvPr>
        </p:nvSpPr>
        <p:spPr>
          <a:xfrm>
            <a:off x="1762180"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6" name="TextBox 5"/>
          <p:cNvSpPr txBox="1"/>
          <p:nvPr userDrawn="1"/>
        </p:nvSpPr>
        <p:spPr>
          <a:xfrm>
            <a:off x="1674435" y="4851248"/>
            <a:ext cx="83510" cy="92333"/>
          </a:xfrm>
          <a:prstGeom prst="rect">
            <a:avLst/>
          </a:prstGeom>
          <a:noFill/>
        </p:spPr>
        <p:txBody>
          <a:bodyPr wrap="square" lIns="0" tIns="0" rIns="0" bIns="0" rtlCol="0">
            <a:spAutoFit/>
          </a:bodyPr>
          <a:lstStyle/>
          <a:p>
            <a:pPr algn="ctr"/>
            <a:r>
              <a:rPr lang="en-US" sz="600" dirty="0" smtClean="0">
                <a:solidFill>
                  <a:srgbClr val="FFFFFF"/>
                </a:solidFill>
                <a:latin typeface="Arial"/>
                <a:cs typeface="Arial"/>
              </a:rPr>
              <a:t>|</a:t>
            </a:r>
            <a:endParaRPr lang="en-US" sz="600" dirty="0">
              <a:solidFill>
                <a:srgbClr val="FFFFFF"/>
              </a:solidFill>
              <a:latin typeface="Arial"/>
              <a:cs typeface="Arial"/>
            </a:endParaRPr>
          </a:p>
        </p:txBody>
      </p:sp>
      <p:sp>
        <p:nvSpPr>
          <p:cNvPr id="7"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pic>
        <p:nvPicPr>
          <p:cNvPr id="10" name="Picture 9" descr="Weave_486603441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txBox="1">
            <a:spLocks/>
          </p:cNvSpPr>
          <p:nvPr userDrawn="1"/>
        </p:nvSpPr>
        <p:spPr>
          <a:xfrm>
            <a:off x="1747891" y="4857155"/>
            <a:ext cx="52569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Page </a:t>
            </a:r>
            <a:fld id="{5A9C12DC-491F-9444-86A2-13AC5C62A2FC}" type="slidenum">
              <a:rPr lang="en-US" smtClean="0"/>
              <a:pPr/>
              <a:t>‹#›</a:t>
            </a:fld>
            <a:endParaRPr lang="en-US" dirty="0"/>
          </a:p>
        </p:txBody>
      </p:sp>
      <p:sp>
        <p:nvSpPr>
          <p:cNvPr id="11" name="Footer Placeholder 4"/>
          <p:cNvSpPr txBox="1">
            <a:spLocks/>
          </p:cNvSpPr>
          <p:nvPr userDrawn="1"/>
        </p:nvSpPr>
        <p:spPr>
          <a:xfrm>
            <a:off x="252413" y="4857154"/>
            <a:ext cx="1509767" cy="92333"/>
          </a:xfrm>
          <a:prstGeom prst="rect">
            <a:avLst/>
          </a:prstGeom>
        </p:spPr>
        <p:txBody>
          <a:bodyPr vert="horz" wrap="square"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Confidential Property of Schneider Electric |</a:t>
            </a:r>
            <a:endParaRPr lang="en-US" dirty="0"/>
          </a:p>
        </p:txBody>
      </p:sp>
    </p:spTree>
    <p:extLst>
      <p:ext uri="{BB962C8B-B14F-4D97-AF65-F5344CB8AC3E}">
        <p14:creationId xmlns:p14="http://schemas.microsoft.com/office/powerpoint/2010/main" val="153318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ave Image 4">
    <p:spTree>
      <p:nvGrpSpPr>
        <p:cNvPr id="1" name=""/>
        <p:cNvGrpSpPr/>
        <p:nvPr/>
      </p:nvGrpSpPr>
      <p:grpSpPr>
        <a:xfrm>
          <a:off x="0" y="0"/>
          <a:ext cx="0" cy="0"/>
          <a:chOff x="0" y="0"/>
          <a:chExt cx="0" cy="0"/>
        </a:xfrm>
      </p:grpSpPr>
      <p:pic>
        <p:nvPicPr>
          <p:cNvPr id="10" name="Picture 9" descr="Weave_522513175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01569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ave Image 5">
    <p:spTree>
      <p:nvGrpSpPr>
        <p:cNvPr id="1" name=""/>
        <p:cNvGrpSpPr/>
        <p:nvPr/>
      </p:nvGrpSpPr>
      <p:grpSpPr>
        <a:xfrm>
          <a:off x="0" y="0"/>
          <a:ext cx="0" cy="0"/>
          <a:chOff x="0" y="0"/>
          <a:chExt cx="0" cy="0"/>
        </a:xfrm>
      </p:grpSpPr>
      <p:pic>
        <p:nvPicPr>
          <p:cNvPr id="10" name="Picture 9" descr="Weave_522794209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53651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ave Image 6">
    <p:spTree>
      <p:nvGrpSpPr>
        <p:cNvPr id="1" name=""/>
        <p:cNvGrpSpPr/>
        <p:nvPr/>
      </p:nvGrpSpPr>
      <p:grpSpPr>
        <a:xfrm>
          <a:off x="0" y="0"/>
          <a:ext cx="0" cy="0"/>
          <a:chOff x="0" y="0"/>
          <a:chExt cx="0" cy="0"/>
        </a:xfrm>
      </p:grpSpPr>
      <p:pic>
        <p:nvPicPr>
          <p:cNvPr id="10" name="Picture 9" descr="Weave_528351183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297509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3" name="Picture 2"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2549" y="2064587"/>
            <a:ext cx="3678903" cy="1014326"/>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6" name="Content Placeholder 5"/>
          <p:cNvSpPr>
            <a:spLocks noGrp="1"/>
          </p:cNvSpPr>
          <p:nvPr>
            <p:ph sz="quarter" idx="18"/>
          </p:nvPr>
        </p:nvSpPr>
        <p:spPr>
          <a:xfrm>
            <a:off x="258054" y="1202023"/>
            <a:ext cx="5574419"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6192838" y="1201738"/>
            <a:ext cx="2698750" cy="1336263"/>
          </a:xfrm>
        </p:spPr>
        <p:txBody>
          <a:bodyPr>
            <a:spAutoFit/>
          </a:bodyPr>
          <a:lstStyle>
            <a:lvl1pPr>
              <a:defRPr sz="1200"/>
            </a:lvl1pPr>
            <a:lvl2pPr>
              <a:defRPr sz="1100"/>
            </a:lvl2pPr>
            <a:lvl3pPr>
              <a:defRPr sz="105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74979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quarter" idx="17"/>
          </p:nvPr>
        </p:nvSpPr>
        <p:spPr>
          <a:xfrm>
            <a:off x="252412" y="1203326"/>
            <a:ext cx="5580062"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755880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11"/>
          <p:cNvSpPr>
            <a:spLocks noGrp="1"/>
          </p:cNvSpPr>
          <p:nvPr>
            <p:ph type="body" sz="quarter" idx="16" hasCustomPrompt="1"/>
          </p:nvPr>
        </p:nvSpPr>
        <p:spPr>
          <a:xfrm>
            <a:off x="252413" y="2704955"/>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8" name="Text Placeholder 11"/>
          <p:cNvSpPr>
            <a:spLocks noGrp="1"/>
          </p:cNvSpPr>
          <p:nvPr>
            <p:ph type="body" sz="quarter" idx="20" hasCustomPrompt="1"/>
          </p:nvPr>
        </p:nvSpPr>
        <p:spPr>
          <a:xfrm>
            <a:off x="258057" y="4548723"/>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6" name="Content Placeholder 5"/>
          <p:cNvSpPr>
            <a:spLocks noGrp="1"/>
          </p:cNvSpPr>
          <p:nvPr>
            <p:ph sz="quarter" idx="23"/>
          </p:nvPr>
        </p:nvSpPr>
        <p:spPr>
          <a:xfrm>
            <a:off x="258057" y="1213547"/>
            <a:ext cx="5574419"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24"/>
          </p:nvPr>
        </p:nvSpPr>
        <p:spPr>
          <a:xfrm>
            <a:off x="252412" y="3037586"/>
            <a:ext cx="5580064"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7752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25"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29"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Content Placeholder 2"/>
          <p:cNvSpPr>
            <a:spLocks noGrp="1"/>
          </p:cNvSpPr>
          <p:nvPr>
            <p:ph sz="quarter" idx="22"/>
          </p:nvPr>
        </p:nvSpPr>
        <p:spPr>
          <a:xfrm>
            <a:off x="258057" y="1209296"/>
            <a:ext cx="4172656"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23"/>
          </p:nvPr>
        </p:nvSpPr>
        <p:spPr>
          <a:xfrm>
            <a:off x="4791075" y="1209296"/>
            <a:ext cx="4100514"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592286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9"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2" name="Text Placeholder 11"/>
          <p:cNvSpPr>
            <a:spLocks noGrp="1"/>
          </p:cNvSpPr>
          <p:nvPr>
            <p:ph type="body" sz="quarter" idx="15" hasCustomPrompt="1"/>
          </p:nvPr>
        </p:nvSpPr>
        <p:spPr>
          <a:xfrm>
            <a:off x="252413" y="4066302"/>
            <a:ext cx="417829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4"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3" name="Straight Connector 12"/>
          <p:cNvCxnSpPr/>
          <p:nvPr userDrawn="1"/>
        </p:nvCxnSpPr>
        <p:spPr>
          <a:xfrm>
            <a:off x="4613516"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52412" y="1203326"/>
            <a:ext cx="4178299"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21"/>
          </p:nvPr>
        </p:nvSpPr>
        <p:spPr>
          <a:xfrm>
            <a:off x="4791074" y="1203326"/>
            <a:ext cx="4100511"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4155325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58055" y="2698483"/>
            <a:ext cx="863353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8"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1"/>
          <p:cNvSpPr>
            <a:spLocks noGrp="1"/>
          </p:cNvSpPr>
          <p:nvPr>
            <p:ph type="body" sz="quarter" idx="13" hasCustomPrompt="1"/>
          </p:nvPr>
        </p:nvSpPr>
        <p:spPr>
          <a:xfrm>
            <a:off x="4791075" y="4413143"/>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5" name="Text Placeholder 11"/>
          <p:cNvSpPr>
            <a:spLocks noGrp="1"/>
          </p:cNvSpPr>
          <p:nvPr>
            <p:ph type="body" sz="quarter" idx="16" hasCustomPrompt="1"/>
          </p:nvPr>
        </p:nvSpPr>
        <p:spPr>
          <a:xfrm>
            <a:off x="258055" y="4413143"/>
            <a:ext cx="409487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5" name="Content Placeholder 4"/>
          <p:cNvSpPr>
            <a:spLocks noGrp="1"/>
          </p:cNvSpPr>
          <p:nvPr>
            <p:ph sz="quarter" idx="24"/>
          </p:nvPr>
        </p:nvSpPr>
        <p:spPr>
          <a:xfrm>
            <a:off x="246632" y="1198257"/>
            <a:ext cx="8644953"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5"/>
          </p:nvPr>
        </p:nvSpPr>
        <p:spPr>
          <a:xfrm>
            <a:off x="258055" y="2907433"/>
            <a:ext cx="4094871" cy="1457325"/>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6"/>
          </p:nvPr>
        </p:nvSpPr>
        <p:spPr>
          <a:xfrm>
            <a:off x="4791075" y="2907433"/>
            <a:ext cx="4100514"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105443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ext Placeholder 11"/>
          <p:cNvSpPr>
            <a:spLocks noGrp="1"/>
          </p:cNvSpPr>
          <p:nvPr>
            <p:ph type="body" sz="quarter" idx="13" hasCustomPrompt="1"/>
          </p:nvPr>
        </p:nvSpPr>
        <p:spPr>
          <a:xfrm>
            <a:off x="252413"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6"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26" name="Text Placeholder 11"/>
          <p:cNvSpPr>
            <a:spLocks noGrp="1"/>
          </p:cNvSpPr>
          <p:nvPr>
            <p:ph type="body" sz="quarter" idx="21" hasCustomPrompt="1"/>
          </p:nvPr>
        </p:nvSpPr>
        <p:spPr>
          <a:xfrm>
            <a:off x="6192838"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29" name="Text Placeholder 11"/>
          <p:cNvSpPr>
            <a:spLocks noGrp="1"/>
          </p:cNvSpPr>
          <p:nvPr>
            <p:ph type="body" sz="quarter" idx="24" hasCustomPrompt="1"/>
          </p:nvPr>
        </p:nvSpPr>
        <p:spPr>
          <a:xfrm>
            <a:off x="3232554"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3" name="Content Placeholder 2"/>
          <p:cNvSpPr>
            <a:spLocks noGrp="1"/>
          </p:cNvSpPr>
          <p:nvPr>
            <p:ph sz="quarter" idx="32"/>
          </p:nvPr>
        </p:nvSpPr>
        <p:spPr>
          <a:xfrm>
            <a:off x="252414" y="1192752"/>
            <a:ext cx="2698748"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33"/>
          </p:nvPr>
        </p:nvSpPr>
        <p:spPr>
          <a:xfrm>
            <a:off x="3232554" y="1192752"/>
            <a:ext cx="2678893" cy="144145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34"/>
          </p:nvPr>
        </p:nvSpPr>
        <p:spPr>
          <a:xfrm>
            <a:off x="6192838" y="1192752"/>
            <a:ext cx="2678893" cy="144145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411250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252413"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13" name="Text Placeholder 11"/>
          <p:cNvSpPr>
            <a:spLocks noGrp="1"/>
          </p:cNvSpPr>
          <p:nvPr>
            <p:ph type="body" sz="quarter" idx="21" hasCustomPrompt="1"/>
          </p:nvPr>
        </p:nvSpPr>
        <p:spPr>
          <a:xfrm>
            <a:off x="6192838"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6" name="Text Placeholder 11"/>
          <p:cNvSpPr>
            <a:spLocks noGrp="1"/>
          </p:cNvSpPr>
          <p:nvPr>
            <p:ph type="body" sz="quarter" idx="24" hasCustomPrompt="1"/>
          </p:nvPr>
        </p:nvSpPr>
        <p:spPr>
          <a:xfrm>
            <a:off x="3232554"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25" name="Text Placeholder 2"/>
          <p:cNvSpPr>
            <a:spLocks noGrp="1"/>
          </p:cNvSpPr>
          <p:nvPr>
            <p:ph type="body" idx="1"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9" name="Straight Connector 18"/>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05503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31"/>
          </p:nvPr>
        </p:nvSpPr>
        <p:spPr>
          <a:xfrm>
            <a:off x="258056" y="1203325"/>
            <a:ext cx="2673249"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2"/>
          </p:nvPr>
        </p:nvSpPr>
        <p:spPr>
          <a:xfrm>
            <a:off x="3232554" y="1203325"/>
            <a:ext cx="2678893" cy="1405513"/>
          </a:xfrm>
        </p:spPr>
        <p:txBody>
          <a:bodyPr wrap="square">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33"/>
          </p:nvPr>
        </p:nvSpPr>
        <p:spPr>
          <a:xfrm>
            <a:off x="6192838" y="1203325"/>
            <a:ext cx="2678893"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743290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2" y="1203326"/>
            <a:ext cx="8639175" cy="140551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33"/>
          </p:nvPr>
        </p:nvSpPr>
        <p:spPr>
          <a:xfrm>
            <a:off x="252412" y="2872039"/>
            <a:ext cx="2683481"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34"/>
          </p:nvPr>
        </p:nvSpPr>
        <p:spPr>
          <a:xfrm>
            <a:off x="3232553" y="2872039"/>
            <a:ext cx="2678893"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8"/>
          <p:cNvSpPr>
            <a:spLocks noGrp="1"/>
          </p:cNvSpPr>
          <p:nvPr>
            <p:ph sz="quarter" idx="35"/>
          </p:nvPr>
        </p:nvSpPr>
        <p:spPr>
          <a:xfrm>
            <a:off x="6192837" y="2872039"/>
            <a:ext cx="2678893" cy="1405513"/>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1"/>
          <p:cNvSpPr>
            <a:spLocks noGrp="1"/>
          </p:cNvSpPr>
          <p:nvPr>
            <p:ph type="body" sz="quarter" idx="18" hasCustomPrompt="1"/>
          </p:nvPr>
        </p:nvSpPr>
        <p:spPr>
          <a:xfrm>
            <a:off x="258055" y="2696071"/>
            <a:ext cx="863353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smtClean="0"/>
              <a:t>Click To Edit Master Title Style</a:t>
            </a:r>
            <a:endParaRPr lang="en-US" dirty="0"/>
          </a:p>
        </p:txBody>
      </p:sp>
      <p:sp>
        <p:nvSpPr>
          <p:cNvPr id="8"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11"/>
          <p:cNvSpPr>
            <a:spLocks noGrp="1"/>
          </p:cNvSpPr>
          <p:nvPr>
            <p:ph type="body" sz="quarter" idx="13" hasCustomPrompt="1"/>
          </p:nvPr>
        </p:nvSpPr>
        <p:spPr>
          <a:xfrm>
            <a:off x="252413" y="4376262"/>
            <a:ext cx="268348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6" name="Text Placeholder 11"/>
          <p:cNvSpPr>
            <a:spLocks noGrp="1"/>
          </p:cNvSpPr>
          <p:nvPr>
            <p:ph type="body" sz="quarter" idx="21" hasCustomPrompt="1"/>
          </p:nvPr>
        </p:nvSpPr>
        <p:spPr>
          <a:xfrm>
            <a:off x="6192838" y="437626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8" name="Text Placeholder 11"/>
          <p:cNvSpPr>
            <a:spLocks noGrp="1"/>
          </p:cNvSpPr>
          <p:nvPr>
            <p:ph type="body" sz="quarter" idx="24" hasCustomPrompt="1"/>
          </p:nvPr>
        </p:nvSpPr>
        <p:spPr>
          <a:xfrm>
            <a:off x="3232554" y="437626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smtClean="0"/>
              <a:t>Optional caption goes here</a:t>
            </a:r>
            <a:endParaRPr lang="en-US" dirty="0"/>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69061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406701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04384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smtClean="0"/>
              <a:t>Click To Edit Section Title</a:t>
            </a:r>
            <a:endParaRPr lang="en-US" dirty="0"/>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3" name="Picture 12"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E959868-8BDA-46BD-AB17-8FC288674942}" type="datetimeFigureOut">
              <a:rPr lang="en-US" smtClean="0">
                <a:solidFill>
                  <a:prstClr val="black">
                    <a:tint val="75000"/>
                  </a:prstClr>
                </a:solidFill>
              </a:rPr>
              <a:pPr/>
              <a:t>9/19/2016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2905CA-4039-42A8-A1A1-635664617C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04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4381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52414" y="2566267"/>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endParaRPr lang="en-US" dirty="0"/>
          </a:p>
        </p:txBody>
      </p:sp>
      <p:sp>
        <p:nvSpPr>
          <p:cNvPr id="11" name="Rectangle 10"/>
          <p:cNvSpPr/>
          <p:nvPr userDrawn="1"/>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 Placeholder 13"/>
          <p:cNvSpPr>
            <a:spLocks noGrp="1"/>
          </p:cNvSpPr>
          <p:nvPr>
            <p:ph type="body" sz="quarter" idx="11" hasCustomPrompt="1"/>
          </p:nvPr>
        </p:nvSpPr>
        <p:spPr>
          <a:xfrm>
            <a:off x="252414" y="3954254"/>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smtClean="0"/>
              <a:t>Presented by:</a:t>
            </a:r>
            <a:endParaRPr lang="en-US" dirty="0"/>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smtClean="0"/>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3401949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215067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smtClean="0"/>
              <a:t>Click To Edit Section Title</a:t>
            </a:r>
            <a:endParaRPr lang="en-US" dirty="0"/>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3" name="Picture 12"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69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w/ Image 2">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smtClean="0"/>
              <a:t>Click To Edit Section Title</a:t>
            </a:r>
            <a:endParaRPr lang="en-US" dirty="0"/>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25293" y="4601873"/>
            <a:ext cx="1800991" cy="446646"/>
          </a:xfrm>
          <a:prstGeom prst="rect">
            <a:avLst/>
          </a:prstGeom>
        </p:spPr>
      </p:pic>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945837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613273" y="-2"/>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smtClean="0"/>
              <a:t>Insert Your Content Here</a:t>
            </a:r>
            <a:endParaRPr lang="en-US" dirty="0"/>
          </a:p>
        </p:txBody>
      </p:sp>
      <p:sp>
        <p:nvSpPr>
          <p:cNvPr id="15" name="Rectangle 14"/>
          <p:cNvSpPr/>
          <p:nvPr userDrawn="1"/>
        </p:nvSpPr>
        <p:spPr>
          <a:xfrm rot="5400000">
            <a:off x="-286951" y="243272"/>
            <a:ext cx="5143500" cy="4656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w/ Image 4">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smtClean="0"/>
              <a:t>Insert Your Content Here</a:t>
            </a:r>
            <a:endParaRPr lang="en-US" dirty="0"/>
          </a:p>
        </p:txBody>
      </p:sp>
      <p:sp>
        <p:nvSpPr>
          <p:cNvPr id="3" name="Content Placeholder 12"/>
          <p:cNvSpPr>
            <a:spLocks noGrp="1"/>
          </p:cNvSpPr>
          <p:nvPr>
            <p:ph sz="quarter" idx="11"/>
          </p:nvPr>
        </p:nvSpPr>
        <p:spPr>
          <a:xfrm>
            <a:off x="252413" y="982952"/>
            <a:ext cx="3749962" cy="1452705"/>
          </a:xfrm>
          <a:prstGeom prst="rect">
            <a:avLst/>
          </a:prstGeom>
          <a:noFill/>
        </p:spPr>
        <p:txBody>
          <a:bodyPr vert="horz" wrap="square" lIns="0" tIns="0" rIns="0" bIns="0">
            <a:spAutoFit/>
          </a:bodyPr>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smtClean="0"/>
              <a:t> </a:t>
            </a:r>
            <a:endParaRPr lang="en-US" dirty="0"/>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3518578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dirty="0" smtClean="0"/>
              <a:t>Click To Edit Optional Subtitle</a:t>
            </a:r>
            <a:endParaRPr lang="en-US" dirty="0"/>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3554839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521642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294746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w/ Image 2">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smtClean="0"/>
              <a:t>Click To Edit Section Title</a:t>
            </a:r>
            <a:endParaRPr lang="en-US" dirty="0"/>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25293" y="4601873"/>
            <a:ext cx="1800991" cy="446646"/>
          </a:xfrm>
          <a:prstGeom prst="rect">
            <a:avLst/>
          </a:prstGeom>
        </p:spPr>
      </p:pic>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solidFill>
                  <a:srgbClr val="3DCD58"/>
                </a:solidFill>
              </a:rPr>
              <a:t>Page </a:t>
            </a:r>
            <a:fld id="{5A9C12DC-491F-9444-86A2-13AC5C62A2FC}" type="slidenum">
              <a:rPr lang="en-US" smtClean="0">
                <a:solidFill>
                  <a:srgbClr val="3DCD58"/>
                </a:solidFill>
              </a:rPr>
              <a:pPr/>
              <a:t>‹#›</a:t>
            </a:fld>
            <a:endParaRPr lang="en-US" dirty="0">
              <a:solidFill>
                <a:srgbClr val="3DCD58"/>
              </a:solidFill>
            </a:endParaRPr>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191992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10"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8" name="Picture 7"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45108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ave Image 1">
    <p:spTree>
      <p:nvGrpSpPr>
        <p:cNvPr id="1" name=""/>
        <p:cNvGrpSpPr/>
        <p:nvPr/>
      </p:nvGrpSpPr>
      <p:grpSpPr>
        <a:xfrm>
          <a:off x="0" y="0"/>
          <a:ext cx="0" cy="0"/>
          <a:chOff x="0" y="0"/>
          <a:chExt cx="0" cy="0"/>
        </a:xfrm>
      </p:grpSpPr>
      <p:pic>
        <p:nvPicPr>
          <p:cNvPr id="2" name="Picture 1" descr="Weave_175139600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Rectangle 1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528318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ave Image 2">
    <p:spTree>
      <p:nvGrpSpPr>
        <p:cNvPr id="1" name=""/>
        <p:cNvGrpSpPr/>
        <p:nvPr/>
      </p:nvGrpSpPr>
      <p:grpSpPr>
        <a:xfrm>
          <a:off x="0" y="0"/>
          <a:ext cx="0" cy="0"/>
          <a:chOff x="0" y="0"/>
          <a:chExt cx="0" cy="0"/>
        </a:xfrm>
      </p:grpSpPr>
      <p:pic>
        <p:nvPicPr>
          <p:cNvPr id="10" name="Picture 9" descr="Weave_463028807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927686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ave Image 3">
    <p:spTree>
      <p:nvGrpSpPr>
        <p:cNvPr id="1" name=""/>
        <p:cNvGrpSpPr/>
        <p:nvPr/>
      </p:nvGrpSpPr>
      <p:grpSpPr>
        <a:xfrm>
          <a:off x="0" y="0"/>
          <a:ext cx="0" cy="0"/>
          <a:chOff x="0" y="0"/>
          <a:chExt cx="0" cy="0"/>
        </a:xfrm>
      </p:grpSpPr>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5"/>
          <p:cNvSpPr>
            <a:spLocks noGrp="1"/>
          </p:cNvSpPr>
          <p:nvPr>
            <p:ph type="sldNum" sz="quarter" idx="4"/>
          </p:nvPr>
        </p:nvSpPr>
        <p:spPr>
          <a:xfrm>
            <a:off x="1762180"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6" name="TextBox 5"/>
          <p:cNvSpPr txBox="1"/>
          <p:nvPr userDrawn="1"/>
        </p:nvSpPr>
        <p:spPr>
          <a:xfrm>
            <a:off x="1674435" y="4851248"/>
            <a:ext cx="83510" cy="92333"/>
          </a:xfrm>
          <a:prstGeom prst="rect">
            <a:avLst/>
          </a:prstGeom>
          <a:noFill/>
        </p:spPr>
        <p:txBody>
          <a:bodyPr wrap="square" lIns="0" tIns="0" rIns="0" bIns="0" rtlCol="0">
            <a:spAutoFit/>
          </a:bodyPr>
          <a:lstStyle/>
          <a:p>
            <a:pPr algn="ctr"/>
            <a:r>
              <a:rPr lang="en-US" sz="600" dirty="0" smtClean="0">
                <a:solidFill>
                  <a:srgbClr val="FFFFFF"/>
                </a:solidFill>
                <a:cs typeface="Arial"/>
              </a:rPr>
              <a:t>|</a:t>
            </a:r>
            <a:endParaRPr lang="en-US" sz="600" dirty="0">
              <a:solidFill>
                <a:srgbClr val="FFFFFF"/>
              </a:solidFill>
              <a:cs typeface="Arial"/>
            </a:endParaRPr>
          </a:p>
        </p:txBody>
      </p:sp>
      <p:sp>
        <p:nvSpPr>
          <p:cNvPr id="7"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pic>
        <p:nvPicPr>
          <p:cNvPr id="10" name="Picture 9" descr="Weave_486603441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txBox="1">
            <a:spLocks/>
          </p:cNvSpPr>
          <p:nvPr userDrawn="1"/>
        </p:nvSpPr>
        <p:spPr>
          <a:xfrm>
            <a:off x="1747891" y="4857155"/>
            <a:ext cx="52569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Page </a:t>
            </a:r>
            <a:fld id="{5A9C12DC-491F-9444-86A2-13AC5C62A2FC}" type="slidenum">
              <a:rPr lang="en-US" smtClean="0"/>
              <a:pPr/>
              <a:t>‹#›</a:t>
            </a:fld>
            <a:endParaRPr lang="en-US" dirty="0"/>
          </a:p>
        </p:txBody>
      </p:sp>
      <p:sp>
        <p:nvSpPr>
          <p:cNvPr id="11" name="Footer Placeholder 4"/>
          <p:cNvSpPr txBox="1">
            <a:spLocks/>
          </p:cNvSpPr>
          <p:nvPr userDrawn="1"/>
        </p:nvSpPr>
        <p:spPr>
          <a:xfrm>
            <a:off x="252413" y="4857154"/>
            <a:ext cx="1509767" cy="92333"/>
          </a:xfrm>
          <a:prstGeom prst="rect">
            <a:avLst/>
          </a:prstGeom>
        </p:spPr>
        <p:txBody>
          <a:bodyPr vert="horz" wrap="square"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Confidential Property of Schneider Electric |</a:t>
            </a:r>
            <a:endParaRPr lang="en-US" dirty="0"/>
          </a:p>
        </p:txBody>
      </p:sp>
    </p:spTree>
    <p:extLst>
      <p:ext uri="{BB962C8B-B14F-4D97-AF65-F5344CB8AC3E}">
        <p14:creationId xmlns:p14="http://schemas.microsoft.com/office/powerpoint/2010/main" val="1533183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ave Image 4">
    <p:spTree>
      <p:nvGrpSpPr>
        <p:cNvPr id="1" name=""/>
        <p:cNvGrpSpPr/>
        <p:nvPr/>
      </p:nvGrpSpPr>
      <p:grpSpPr>
        <a:xfrm>
          <a:off x="0" y="0"/>
          <a:ext cx="0" cy="0"/>
          <a:chOff x="0" y="0"/>
          <a:chExt cx="0" cy="0"/>
        </a:xfrm>
      </p:grpSpPr>
      <p:pic>
        <p:nvPicPr>
          <p:cNvPr id="10" name="Picture 9" descr="Weave_522513175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015690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ave Image 5">
    <p:spTree>
      <p:nvGrpSpPr>
        <p:cNvPr id="1" name=""/>
        <p:cNvGrpSpPr/>
        <p:nvPr/>
      </p:nvGrpSpPr>
      <p:grpSpPr>
        <a:xfrm>
          <a:off x="0" y="0"/>
          <a:ext cx="0" cy="0"/>
          <a:chOff x="0" y="0"/>
          <a:chExt cx="0" cy="0"/>
        </a:xfrm>
      </p:grpSpPr>
      <p:pic>
        <p:nvPicPr>
          <p:cNvPr id="10" name="Picture 9" descr="Weave_522794209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1536511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ave Image 6">
    <p:spTree>
      <p:nvGrpSpPr>
        <p:cNvPr id="1" name=""/>
        <p:cNvGrpSpPr/>
        <p:nvPr/>
      </p:nvGrpSpPr>
      <p:grpSpPr>
        <a:xfrm>
          <a:off x="0" y="0"/>
          <a:ext cx="0" cy="0"/>
          <a:chOff x="0" y="0"/>
          <a:chExt cx="0" cy="0"/>
        </a:xfrm>
      </p:grpSpPr>
      <p:pic>
        <p:nvPicPr>
          <p:cNvPr id="10" name="Picture 9" descr="Weave_528351183_LI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297509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3" name="Picture 2"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2549" y="2064587"/>
            <a:ext cx="3678903" cy="1014326"/>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4381500"/>
          </a:xfrm>
          <a:prstGeom prst="rect">
            <a:avLst/>
          </a:prstGeom>
          <a:solidFill>
            <a:srgbClr val="8E8F93">
              <a:alpha val="20000"/>
            </a:srgbClr>
          </a:solidFill>
        </p:spPr>
        <p:txBody>
          <a:bodyPr lIns="91412" tIns="45706" rIns="91412" bIns="45706"/>
          <a:lstStyle>
            <a:lvl1pPr marL="0" indent="0">
              <a:buNone/>
              <a:defRPr sz="1100">
                <a:solidFill>
                  <a:schemeClr val="accent2">
                    <a:lumMod val="60000"/>
                    <a:lumOff val="40000"/>
                  </a:schemeClr>
                </a:solidFill>
              </a:defRPr>
            </a:lvl1pPr>
          </a:lstStyle>
          <a:p>
            <a:r>
              <a:rPr lang="en-US" dirty="0" smtClean="0"/>
              <a:t>Drag Your Image Here</a:t>
            </a:r>
            <a:endParaRPr lang="en-US" dirty="0"/>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52414" y="2566267"/>
            <a:ext cx="8673872" cy="311624"/>
          </a:xfrm>
          <a:prstGeom prst="rect">
            <a:avLst/>
          </a:prstGeom>
        </p:spPr>
        <p:txBody>
          <a:bodyPr lIns="0" tIns="0" rIns="0" bIns="0">
            <a:spAutoFit/>
          </a:bodyPr>
          <a:lstStyle>
            <a:lvl1pPr marL="0" indent="0" algn="l">
              <a:buNone/>
              <a:defRPr sz="2000" baseline="0">
                <a:solidFill>
                  <a:schemeClr val="tx1">
                    <a:tint val="75000"/>
                  </a:schemeClr>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1" indent="0" algn="ctr">
              <a:buNone/>
              <a:defRPr>
                <a:solidFill>
                  <a:schemeClr val="tx1">
                    <a:tint val="75000"/>
                  </a:schemeClr>
                </a:solidFill>
              </a:defRPr>
            </a:lvl4pPr>
            <a:lvl5pPr marL="1828267" indent="0" algn="ctr">
              <a:buNone/>
              <a:defRPr>
                <a:solidFill>
                  <a:schemeClr val="tx1">
                    <a:tint val="75000"/>
                  </a:schemeClr>
                </a:solidFill>
              </a:defRPr>
            </a:lvl5pPr>
            <a:lvl6pPr marL="2285330" indent="0" algn="ctr">
              <a:buNone/>
              <a:defRPr>
                <a:solidFill>
                  <a:schemeClr val="tx1">
                    <a:tint val="75000"/>
                  </a:schemeClr>
                </a:solidFill>
              </a:defRPr>
            </a:lvl6pPr>
            <a:lvl7pPr marL="2742402" indent="0" algn="ctr">
              <a:buNone/>
              <a:defRPr>
                <a:solidFill>
                  <a:schemeClr val="tx1">
                    <a:tint val="75000"/>
                  </a:schemeClr>
                </a:solidFill>
              </a:defRPr>
            </a:lvl7pPr>
            <a:lvl8pPr marL="3199465" indent="0" algn="ctr">
              <a:buNone/>
              <a:defRPr>
                <a:solidFill>
                  <a:schemeClr val="tx1">
                    <a:tint val="75000"/>
                  </a:schemeClr>
                </a:solidFill>
              </a:defRPr>
            </a:lvl8pPr>
            <a:lvl9pPr marL="3656531" indent="0" algn="ctr">
              <a:buNone/>
              <a:defRPr>
                <a:solidFill>
                  <a:schemeClr val="tx1">
                    <a:tint val="75000"/>
                  </a:schemeClr>
                </a:solidFill>
              </a:defRPr>
            </a:lvl9pPr>
          </a:lstStyle>
          <a:p>
            <a:r>
              <a:rPr lang="en-US" dirty="0" smtClean="0"/>
              <a:t>Click to Edit Optional Subtitle</a:t>
            </a:r>
            <a:endParaRPr lang="en-US" dirty="0"/>
          </a:p>
        </p:txBody>
      </p:sp>
      <p:sp>
        <p:nvSpPr>
          <p:cNvPr id="11" name="Rectangle 10"/>
          <p:cNvSpPr/>
          <p:nvPr userDrawn="1"/>
        </p:nvSpPr>
        <p:spPr>
          <a:xfrm flipV="1">
            <a:off x="0" y="3711684"/>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sp>
        <p:nvSpPr>
          <p:cNvPr id="12" name="Text Placeholder 13"/>
          <p:cNvSpPr>
            <a:spLocks noGrp="1"/>
          </p:cNvSpPr>
          <p:nvPr>
            <p:ph type="body" sz="quarter" idx="11" hasCustomPrompt="1"/>
          </p:nvPr>
        </p:nvSpPr>
        <p:spPr>
          <a:xfrm>
            <a:off x="252414"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dirty="0" smtClean="0"/>
              <a:t>Presented by:</a:t>
            </a:r>
            <a:endParaRPr lang="en-US" dirty="0"/>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sp>
        <p:nvSpPr>
          <p:cNvPr id="18" name="Footer Placeholder 4"/>
          <p:cNvSpPr>
            <a:spLocks noGrp="1"/>
          </p:cNvSpPr>
          <p:nvPr>
            <p:ph type="ftr" sz="quarter" idx="3"/>
          </p:nvPr>
        </p:nvSpPr>
        <p:spPr>
          <a:xfrm>
            <a:off x="252415" y="4857161"/>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pPr defTabSz="457067"/>
            <a:r>
              <a:rPr lang="en-US" smtClean="0"/>
              <a:t>Confidential Property of Schneider Electric |</a:t>
            </a:r>
            <a:endParaRPr lang="en-US" dirty="0"/>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Tree>
    <p:extLst>
      <p:ext uri="{BB962C8B-B14F-4D97-AF65-F5344CB8AC3E}">
        <p14:creationId xmlns:p14="http://schemas.microsoft.com/office/powerpoint/2010/main" val="340194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613273" y="-2"/>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smtClean="0"/>
              <a:t>Insert Your Content Here</a:t>
            </a:r>
            <a:endParaRPr lang="en-US" dirty="0"/>
          </a:p>
        </p:txBody>
      </p:sp>
      <p:sp>
        <p:nvSpPr>
          <p:cNvPr id="15" name="Rectangle 14"/>
          <p:cNvSpPr/>
          <p:nvPr userDrawn="1"/>
        </p:nvSpPr>
        <p:spPr>
          <a:xfrm rot="5400000">
            <a:off x="-286951" y="243272"/>
            <a:ext cx="5143500" cy="4656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1926" tIns="0" rIns="0" bIns="251926" anchor="b" anchorCtr="0"/>
          <a:lstStyle>
            <a:lvl1pPr algn="l">
              <a:defRPr sz="2400" baseline="0">
                <a:solidFill>
                  <a:srgbClr val="FFFFFF"/>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0" y="2900393"/>
            <a:ext cx="9144000" cy="373063"/>
          </a:xfrm>
          <a:prstGeom prst="rect">
            <a:avLst/>
          </a:prstGeom>
          <a:solidFill>
            <a:schemeClr val="tx2"/>
          </a:solidFill>
        </p:spPr>
        <p:txBody>
          <a:bodyPr lIns="251926"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9"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0"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215067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lIns="91412" tIns="45706" rIns="91412" bIns="45706"/>
          <a:lstStyle>
            <a:lvl1pPr marL="0" indent="0">
              <a:buNone/>
              <a:defRPr sz="1100">
                <a:solidFill>
                  <a:schemeClr val="accent2">
                    <a:lumMod val="60000"/>
                    <a:lumOff val="40000"/>
                  </a:schemeClr>
                </a:solidFill>
              </a:defRPr>
            </a:lvl1pPr>
          </a:lstStyle>
          <a:p>
            <a:r>
              <a:rPr lang="en-US" dirty="0" smtClean="0"/>
              <a:t>Drag Your Image Here</a:t>
            </a:r>
            <a:endParaRPr lang="en-US" dirty="0"/>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26" tIns="0" rIns="0" bIns="0" anchor="ctr" anchorCtr="0"/>
          <a:lstStyle>
            <a:lvl1pPr algn="l">
              <a:defRPr sz="2400" baseline="0">
                <a:solidFill>
                  <a:srgbClr val="FFFFFF"/>
                </a:solidFill>
              </a:defRPr>
            </a:lvl1pPr>
          </a:lstStyle>
          <a:p>
            <a:r>
              <a:rPr lang="en-US" dirty="0" smtClean="0"/>
              <a:t>Click To Edit Section Title</a:t>
            </a:r>
            <a:endParaRPr lang="en-US" dirty="0"/>
          </a:p>
        </p:txBody>
      </p:sp>
      <p:sp>
        <p:nvSpPr>
          <p:cNvPr id="6" name="Text Placeholder 9"/>
          <p:cNvSpPr>
            <a:spLocks noGrp="1"/>
          </p:cNvSpPr>
          <p:nvPr>
            <p:ph type="body" sz="quarter" idx="11" hasCustomPrompt="1"/>
          </p:nvPr>
        </p:nvSpPr>
        <p:spPr>
          <a:xfrm>
            <a:off x="0" y="2900393"/>
            <a:ext cx="9144000" cy="373063"/>
          </a:xfrm>
          <a:prstGeom prst="rect">
            <a:avLst/>
          </a:prstGeom>
          <a:solidFill>
            <a:schemeClr val="tx2"/>
          </a:solidFill>
        </p:spPr>
        <p:txBody>
          <a:bodyPr lIns="251926" tIns="0" rIns="0"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13" name="Picture 12"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10"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2"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695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w/ Image 2">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lIns="91412" tIns="45706" rIns="91412" bIns="45706"/>
          <a:lstStyle>
            <a:lvl1pPr marL="0" indent="0">
              <a:buNone/>
              <a:defRPr sz="1100">
                <a:solidFill>
                  <a:schemeClr val="accent2">
                    <a:lumMod val="60000"/>
                    <a:lumOff val="40000"/>
                  </a:schemeClr>
                </a:solidFill>
              </a:defRPr>
            </a:lvl1pPr>
          </a:lstStyle>
          <a:p>
            <a:r>
              <a:rPr lang="en-US" dirty="0" smtClean="0"/>
              <a:t>Drag Your Image Here</a:t>
            </a:r>
            <a:endParaRPr lang="en-US" dirty="0"/>
          </a:p>
        </p:txBody>
      </p:sp>
      <p:sp>
        <p:nvSpPr>
          <p:cNvPr id="3" name="Title 1"/>
          <p:cNvSpPr>
            <a:spLocks noGrp="1"/>
          </p:cNvSpPr>
          <p:nvPr>
            <p:ph type="title" hasCustomPrompt="1"/>
          </p:nvPr>
        </p:nvSpPr>
        <p:spPr>
          <a:xfrm>
            <a:off x="0" y="1981315"/>
            <a:ext cx="9144000" cy="3162191"/>
          </a:xfrm>
          <a:prstGeom prst="rect">
            <a:avLst/>
          </a:prstGeom>
          <a:solidFill>
            <a:schemeClr val="tx2"/>
          </a:solidFill>
        </p:spPr>
        <p:txBody>
          <a:bodyPr lIns="251926" tIns="251926" rIns="251926" bIns="251926" anchor="t" anchorCtr="0"/>
          <a:lstStyle>
            <a:lvl1pPr algn="l">
              <a:defRPr sz="2400" baseline="0">
                <a:solidFill>
                  <a:srgbClr val="FFFFFF"/>
                </a:solidFill>
              </a:defRPr>
            </a:lvl1pPr>
          </a:lstStyle>
          <a:p>
            <a:r>
              <a:rPr lang="en-US" dirty="0" smtClean="0"/>
              <a:t>Click To Edit Section Title</a:t>
            </a:r>
            <a:endParaRPr lang="en-US" dirty="0"/>
          </a:p>
        </p:txBody>
      </p:sp>
      <p:sp>
        <p:nvSpPr>
          <p:cNvPr id="4" name="Text Placeholder 9"/>
          <p:cNvSpPr>
            <a:spLocks noGrp="1"/>
          </p:cNvSpPr>
          <p:nvPr>
            <p:ph type="body" sz="quarter" idx="11" hasCustomPrompt="1"/>
          </p:nvPr>
        </p:nvSpPr>
        <p:spPr>
          <a:xfrm>
            <a:off x="0" y="1608252"/>
            <a:ext cx="9144000" cy="373063"/>
          </a:xfrm>
          <a:prstGeom prst="rect">
            <a:avLst/>
          </a:prstGeom>
          <a:solidFill>
            <a:schemeClr val="tx2">
              <a:alpha val="80000"/>
            </a:schemeClr>
          </a:solidFill>
        </p:spPr>
        <p:txBody>
          <a:bodyPr lIns="251926" tIns="0" rIns="251926" bIns="0" anchor="ctr" anchorCtr="0"/>
          <a:lstStyle>
            <a:lvl1pPr marL="0" indent="0">
              <a:buNone/>
              <a:defRPr sz="1200" baseline="0">
                <a:solidFill>
                  <a:schemeClr val="bg1"/>
                </a:solidFill>
              </a:defRPr>
            </a:lvl1pPr>
          </a:lstStyle>
          <a:p>
            <a:pPr lvl="0"/>
            <a:r>
              <a:rPr lang="en-US" dirty="0" smtClean="0"/>
              <a:t>Click To Edit Optional Subtitle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25293" y="4601873"/>
            <a:ext cx="1800991" cy="446646"/>
          </a:xfrm>
          <a:prstGeom prst="rect">
            <a:avLst/>
          </a:prstGeom>
        </p:spPr>
      </p:pic>
      <p:sp>
        <p:nvSpPr>
          <p:cNvPr id="12"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3"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945837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613275" y="5"/>
            <a:ext cx="4530727" cy="5143499"/>
          </a:xfrm>
          <a:prstGeom prst="rect">
            <a:avLst/>
          </a:prstGeom>
          <a:solidFill>
            <a:schemeClr val="accent2">
              <a:alpha val="20000"/>
            </a:schemeClr>
          </a:solidFill>
        </p:spPr>
        <p:txBody>
          <a:bodyPr vert="horz" lIns="251926" tIns="251926" rIns="251926" bIns="251926"/>
          <a:lstStyle>
            <a:lvl1pPr marL="0" indent="0">
              <a:buNone/>
              <a:defRPr sz="1100">
                <a:solidFill>
                  <a:schemeClr val="accent2">
                    <a:lumMod val="60000"/>
                    <a:lumOff val="40000"/>
                  </a:schemeClr>
                </a:solidFill>
              </a:defRPr>
            </a:lvl1pPr>
            <a:lvl2pPr marL="442786" indent="-265036">
              <a:buFont typeface="Arial"/>
              <a:buChar char="•"/>
              <a:defRPr sz="1800">
                <a:solidFill>
                  <a:schemeClr val="accent1"/>
                </a:solidFill>
              </a:defRPr>
            </a:lvl2pPr>
            <a:lvl3pPr marL="707815" indent="-228537">
              <a:buFont typeface="Lucida Grande"/>
              <a:buChar char="–"/>
              <a:defRPr sz="1600">
                <a:solidFill>
                  <a:schemeClr val="accent1"/>
                </a:solidFill>
              </a:defRPr>
            </a:lvl3pPr>
            <a:lvl4pPr marL="976029" indent="-228537">
              <a:buFont typeface="Lucida Grande"/>
              <a:buChar char="–"/>
              <a:defRPr sz="1400">
                <a:solidFill>
                  <a:schemeClr val="accent1"/>
                </a:solidFill>
              </a:defRPr>
            </a:lvl4pPr>
            <a:lvl5pPr marL="1258521" indent="-231710" defTabSz="314234">
              <a:buFont typeface="Lucida Grande"/>
              <a:buChar char="–"/>
              <a:defRPr sz="1400">
                <a:solidFill>
                  <a:schemeClr val="accent1"/>
                </a:solidFill>
              </a:defRPr>
            </a:lvl5pPr>
          </a:lstStyle>
          <a:p>
            <a:pPr lvl="0"/>
            <a:r>
              <a:rPr lang="en-US" dirty="0" smtClean="0"/>
              <a:t>Insert Your Content Here</a:t>
            </a:r>
            <a:endParaRPr lang="en-US" dirty="0"/>
          </a:p>
        </p:txBody>
      </p:sp>
      <p:sp>
        <p:nvSpPr>
          <p:cNvPr id="15" name="Rectangle 14"/>
          <p:cNvSpPr/>
          <p:nvPr userDrawn="1"/>
        </p:nvSpPr>
        <p:spPr>
          <a:xfrm rot="5400000">
            <a:off x="-286951" y="243279"/>
            <a:ext cx="5143500" cy="4656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1926" tIns="251926" rIns="251926" bIns="251926"/>
          <a:lstStyle>
            <a:lvl1pPr marL="0" indent="0">
              <a:buNone/>
              <a:defRPr sz="2400">
                <a:solidFill>
                  <a:schemeClr val="bg1"/>
                </a:solidFill>
              </a:defRPr>
            </a:lvl1pPr>
            <a:lvl2pPr marL="442786" indent="-265036">
              <a:buFont typeface="Arial"/>
              <a:buChar char="•"/>
              <a:defRPr sz="2000">
                <a:solidFill>
                  <a:schemeClr val="bg1"/>
                </a:solidFill>
              </a:defRPr>
            </a:lvl2pPr>
            <a:lvl3pPr marL="707815" indent="-228537">
              <a:buFont typeface="Lucida Grande"/>
              <a:buChar char="–"/>
              <a:defRPr sz="1800">
                <a:solidFill>
                  <a:schemeClr val="bg1"/>
                </a:solidFill>
              </a:defRPr>
            </a:lvl3pPr>
            <a:lvl4pPr marL="976029" indent="-228537">
              <a:buFont typeface="Lucida Grande"/>
              <a:buChar char="–"/>
              <a:defRPr sz="1600">
                <a:solidFill>
                  <a:schemeClr val="bg1"/>
                </a:solidFill>
              </a:defRPr>
            </a:lvl4pPr>
            <a:lvl5pPr marL="1258521" indent="-231710" defTabSz="314234">
              <a:buFont typeface="Lucida Grande"/>
              <a:buChar cha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8"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w/ Image 4">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5" y="7"/>
            <a:ext cx="4530727" cy="5143499"/>
          </a:xfrm>
          <a:prstGeom prst="rect">
            <a:avLst/>
          </a:prstGeom>
          <a:solidFill>
            <a:schemeClr val="accent2">
              <a:alpha val="20000"/>
            </a:schemeClr>
          </a:solidFill>
        </p:spPr>
        <p:txBody>
          <a:bodyPr vert="horz" lIns="251926" tIns="251926" rIns="251926" bIns="251926"/>
          <a:lstStyle>
            <a:lvl1pPr marL="0" indent="0">
              <a:buNone/>
              <a:defRPr sz="1100">
                <a:solidFill>
                  <a:schemeClr val="accent2">
                    <a:lumMod val="60000"/>
                    <a:lumOff val="40000"/>
                  </a:schemeClr>
                </a:solidFill>
              </a:defRPr>
            </a:lvl1pPr>
            <a:lvl2pPr marL="442786" indent="-265036">
              <a:buFont typeface="Arial"/>
              <a:buChar char="•"/>
              <a:defRPr sz="1800">
                <a:solidFill>
                  <a:schemeClr val="accent1"/>
                </a:solidFill>
              </a:defRPr>
            </a:lvl2pPr>
            <a:lvl3pPr marL="707815" indent="-228537">
              <a:buFont typeface="Lucida Grande"/>
              <a:buChar char="–"/>
              <a:defRPr sz="1600">
                <a:solidFill>
                  <a:schemeClr val="accent1"/>
                </a:solidFill>
              </a:defRPr>
            </a:lvl3pPr>
            <a:lvl4pPr marL="976029" indent="-228537">
              <a:buFont typeface="Lucida Grande"/>
              <a:buChar char="–"/>
              <a:defRPr sz="1400">
                <a:solidFill>
                  <a:schemeClr val="accent1"/>
                </a:solidFill>
              </a:defRPr>
            </a:lvl4pPr>
            <a:lvl5pPr marL="1258521" indent="-231710" defTabSz="314234">
              <a:buFont typeface="Lucida Grande"/>
              <a:buChar char="–"/>
              <a:defRPr sz="1400">
                <a:solidFill>
                  <a:schemeClr val="accent1"/>
                </a:solidFill>
              </a:defRPr>
            </a:lvl5pPr>
          </a:lstStyle>
          <a:p>
            <a:pPr lvl="0"/>
            <a:r>
              <a:rPr lang="en-US" dirty="0" smtClean="0"/>
              <a:t>Insert Your Content Here</a:t>
            </a:r>
            <a:endParaRPr lang="en-US" dirty="0"/>
          </a:p>
        </p:txBody>
      </p:sp>
      <p:sp>
        <p:nvSpPr>
          <p:cNvPr id="3" name="Content Placeholder 12"/>
          <p:cNvSpPr>
            <a:spLocks noGrp="1"/>
          </p:cNvSpPr>
          <p:nvPr>
            <p:ph sz="quarter" idx="11"/>
          </p:nvPr>
        </p:nvSpPr>
        <p:spPr>
          <a:xfrm>
            <a:off x="252413" y="982952"/>
            <a:ext cx="3749962" cy="1452705"/>
          </a:xfrm>
          <a:prstGeom prst="rect">
            <a:avLst/>
          </a:prstGeom>
          <a:noFill/>
        </p:spPr>
        <p:txBody>
          <a:bodyPr vert="horz" wrap="square" lIns="0" tIns="0" rIns="0" bIns="0">
            <a:spAutoFit/>
          </a:bodyPr>
          <a:lstStyle>
            <a:lvl1pPr marL="236468" indent="-236468">
              <a:buClr>
                <a:schemeClr val="tx2"/>
              </a:buClr>
              <a:buFont typeface="Arial" panose="020B0604020202020204" pitchFamily="34" charset="0"/>
              <a:buChar char="•"/>
              <a:defRPr sz="2000">
                <a:solidFill>
                  <a:schemeClr val="accent1"/>
                </a:solidFill>
              </a:defRPr>
            </a:lvl1pPr>
            <a:lvl2pPr marL="457067" indent="-220600">
              <a:buClr>
                <a:schemeClr val="tx2"/>
              </a:buClr>
              <a:buFont typeface="Arial" panose="020B0604020202020204" pitchFamily="34" charset="0"/>
              <a:buChar char="•"/>
              <a:defRPr sz="1800">
                <a:solidFill>
                  <a:schemeClr val="accent1"/>
                </a:solidFill>
              </a:defRPr>
            </a:lvl2pPr>
            <a:lvl3pPr marL="630055" indent="-172989">
              <a:buClr>
                <a:schemeClr val="tx2"/>
              </a:buClr>
              <a:buFont typeface="Arial" panose="020B0604020202020204" pitchFamily="34" charset="0"/>
              <a:buChar char="•"/>
              <a:defRPr sz="1600">
                <a:solidFill>
                  <a:schemeClr val="accent1"/>
                </a:solidFill>
              </a:defRPr>
            </a:lvl3pPr>
            <a:lvl4pPr marL="803044" indent="-172989">
              <a:buClr>
                <a:schemeClr val="tx2"/>
              </a:buClr>
              <a:buFont typeface="Arial" panose="020B0604020202020204" pitchFamily="34" charset="0"/>
              <a:buChar char="•"/>
              <a:defRPr sz="1400">
                <a:solidFill>
                  <a:schemeClr val="accent1"/>
                </a:solidFill>
              </a:defRPr>
            </a:lvl4pPr>
            <a:lvl5pPr marL="977615" indent="-174576" defTabSz="314234">
              <a:buClr>
                <a:schemeClr val="tx2"/>
              </a:buClr>
              <a:buFont typeface="Arial" panose="020B0604020202020204" pitchFamily="34" charset="0"/>
              <a:buChar char="•"/>
              <a:defRPr sz="1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hasCustomPrompt="1"/>
          </p:nvPr>
        </p:nvSpPr>
        <p:spPr>
          <a:xfrm>
            <a:off x="252413" y="348334"/>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23" name="Rectangle 22"/>
          <p:cNvSpPr/>
          <p:nvPr userDrawn="1"/>
        </p:nvSpPr>
        <p:spPr>
          <a:xfrm rot="5400000">
            <a:off x="1854991" y="2385219"/>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4" name="Text Placeholder 3"/>
          <p:cNvSpPr>
            <a:spLocks noGrp="1"/>
          </p:cNvSpPr>
          <p:nvPr>
            <p:ph type="body" sz="quarter" idx="14" hasCustomPrompt="1"/>
          </p:nvPr>
        </p:nvSpPr>
        <p:spPr>
          <a:xfrm>
            <a:off x="4240215" y="0"/>
            <a:ext cx="746127" cy="5143500"/>
          </a:xfrm>
          <a:prstGeom prst="rect">
            <a:avLst/>
          </a:prstGeom>
          <a:solidFill>
            <a:schemeClr val="tx2">
              <a:alpha val="80000"/>
            </a:schemeClr>
          </a:solidFill>
          <a:ln>
            <a:noFill/>
          </a:ln>
        </p:spPr>
        <p:txBody>
          <a:bodyPr lIns="91412" tIns="45706" rIns="91412" bIns="45706"/>
          <a:lstStyle>
            <a:lvl1pPr marL="0" indent="0">
              <a:buNone/>
              <a:defRPr/>
            </a:lvl1pPr>
          </a:lstStyle>
          <a:p>
            <a:pPr lvl="0"/>
            <a:r>
              <a:rPr lang="en-US" dirty="0" smtClean="0"/>
              <a:t> </a:t>
            </a:r>
            <a:endParaRPr lang="en-US" dirty="0"/>
          </a:p>
        </p:txBody>
      </p:sp>
      <p:sp>
        <p:nvSpPr>
          <p:cNvPr id="15"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6"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3518578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63" y="2175154"/>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258063" y="2632574"/>
            <a:ext cx="8633531" cy="219291"/>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dirty="0" smtClean="0"/>
              <a:t>Click To Edit Optional Subtitle</a:t>
            </a:r>
            <a:endParaRPr lang="en-US" dirty="0"/>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13"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4"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3554839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lIns="91412" tIns="45706" rIns="91412" bIns="45706"/>
          <a:lstStyle>
            <a:lvl1pPr marL="0" indent="0">
              <a:buNone/>
              <a:defRPr sz="110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4"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11624"/>
          </a:xfrm>
          <a:prstGeom prst="rect">
            <a:avLst/>
          </a:prstGeom>
        </p:spPr>
        <p:txBody>
          <a:bodyPr lIns="0" tIns="0" rIns="0" bIns="0">
            <a:spAutoFit/>
          </a:bodyPr>
          <a:lstStyle>
            <a:lvl1pPr marL="0" indent="0" algn="ctr">
              <a:buNone/>
              <a:defRPr sz="2000">
                <a:solidFill>
                  <a:schemeClr val="accent2"/>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1" indent="0" algn="ctr">
              <a:buNone/>
              <a:defRPr>
                <a:solidFill>
                  <a:schemeClr val="tx1">
                    <a:tint val="75000"/>
                  </a:schemeClr>
                </a:solidFill>
              </a:defRPr>
            </a:lvl4pPr>
            <a:lvl5pPr marL="1828267" indent="0" algn="ctr">
              <a:buNone/>
              <a:defRPr>
                <a:solidFill>
                  <a:schemeClr val="tx1">
                    <a:tint val="75000"/>
                  </a:schemeClr>
                </a:solidFill>
              </a:defRPr>
            </a:lvl5pPr>
            <a:lvl6pPr marL="2285330" indent="0" algn="ctr">
              <a:buNone/>
              <a:defRPr>
                <a:solidFill>
                  <a:schemeClr val="tx1">
                    <a:tint val="75000"/>
                  </a:schemeClr>
                </a:solidFill>
              </a:defRPr>
            </a:lvl6pPr>
            <a:lvl7pPr marL="2742402" indent="0" algn="ctr">
              <a:buNone/>
              <a:defRPr>
                <a:solidFill>
                  <a:schemeClr val="tx1">
                    <a:tint val="75000"/>
                  </a:schemeClr>
                </a:solidFill>
              </a:defRPr>
            </a:lvl7pPr>
            <a:lvl8pPr marL="3199465" indent="0" algn="ctr">
              <a:buNone/>
              <a:defRPr>
                <a:solidFill>
                  <a:schemeClr val="tx1">
                    <a:tint val="75000"/>
                  </a:schemeClr>
                </a:solidFill>
              </a:defRPr>
            </a:lvl8pPr>
            <a:lvl9pPr marL="3656531"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10"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521642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lIns="91412" tIns="45706" rIns="91412" bIns="45706"/>
          <a:lstStyle>
            <a:lvl1pPr marL="0" indent="0">
              <a:buNone/>
              <a:defRPr sz="110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4"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11624"/>
          </a:xfrm>
          <a:prstGeom prst="rect">
            <a:avLst/>
          </a:prstGeom>
        </p:spPr>
        <p:txBody>
          <a:bodyPr lIns="0" tIns="0" rIns="0" bIns="0">
            <a:spAutoFit/>
          </a:bodyPr>
          <a:lstStyle>
            <a:lvl1pPr marL="0" indent="0" algn="ctr">
              <a:buNone/>
              <a:defRPr sz="2000">
                <a:solidFill>
                  <a:schemeClr val="accent2"/>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1" indent="0" algn="ctr">
              <a:buNone/>
              <a:defRPr>
                <a:solidFill>
                  <a:schemeClr val="tx1">
                    <a:tint val="75000"/>
                  </a:schemeClr>
                </a:solidFill>
              </a:defRPr>
            </a:lvl4pPr>
            <a:lvl5pPr marL="1828267" indent="0" algn="ctr">
              <a:buNone/>
              <a:defRPr>
                <a:solidFill>
                  <a:schemeClr val="tx1">
                    <a:tint val="75000"/>
                  </a:schemeClr>
                </a:solidFill>
              </a:defRPr>
            </a:lvl5pPr>
            <a:lvl6pPr marL="2285330" indent="0" algn="ctr">
              <a:buNone/>
              <a:defRPr>
                <a:solidFill>
                  <a:schemeClr val="tx1">
                    <a:tint val="75000"/>
                  </a:schemeClr>
                </a:solidFill>
              </a:defRPr>
            </a:lvl6pPr>
            <a:lvl7pPr marL="2742402" indent="0" algn="ctr">
              <a:buNone/>
              <a:defRPr>
                <a:solidFill>
                  <a:schemeClr val="tx1">
                    <a:tint val="75000"/>
                  </a:schemeClr>
                </a:solidFill>
              </a:defRPr>
            </a:lvl7pPr>
            <a:lvl8pPr marL="3199465" indent="0" algn="ctr">
              <a:buNone/>
              <a:defRPr>
                <a:solidFill>
                  <a:schemeClr val="tx1">
                    <a:tint val="75000"/>
                  </a:schemeClr>
                </a:solidFill>
              </a:defRPr>
            </a:lvl8pPr>
            <a:lvl9pPr marL="3656531"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10"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4"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2947468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4"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11624"/>
          </a:xfrm>
          <a:prstGeom prst="rect">
            <a:avLst/>
          </a:prstGeom>
        </p:spPr>
        <p:txBody>
          <a:bodyPr lIns="0" tIns="0" rIns="0" bIns="0">
            <a:spAutoFit/>
          </a:bodyPr>
          <a:lstStyle>
            <a:lvl1pPr marL="0" indent="0" algn="ctr">
              <a:buNone/>
              <a:defRPr sz="2000">
                <a:solidFill>
                  <a:schemeClr val="accent2"/>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1" indent="0" algn="ctr">
              <a:buNone/>
              <a:defRPr>
                <a:solidFill>
                  <a:schemeClr val="tx1">
                    <a:tint val="75000"/>
                  </a:schemeClr>
                </a:solidFill>
              </a:defRPr>
            </a:lvl4pPr>
            <a:lvl5pPr marL="1828267" indent="0" algn="ctr">
              <a:buNone/>
              <a:defRPr>
                <a:solidFill>
                  <a:schemeClr val="tx1">
                    <a:tint val="75000"/>
                  </a:schemeClr>
                </a:solidFill>
              </a:defRPr>
            </a:lvl5pPr>
            <a:lvl6pPr marL="2285330" indent="0" algn="ctr">
              <a:buNone/>
              <a:defRPr>
                <a:solidFill>
                  <a:schemeClr val="tx1">
                    <a:tint val="75000"/>
                  </a:schemeClr>
                </a:solidFill>
              </a:defRPr>
            </a:lvl6pPr>
            <a:lvl7pPr marL="2742402" indent="0" algn="ctr">
              <a:buNone/>
              <a:defRPr>
                <a:solidFill>
                  <a:schemeClr val="tx1">
                    <a:tint val="75000"/>
                  </a:schemeClr>
                </a:solidFill>
              </a:defRPr>
            </a:lvl7pPr>
            <a:lvl8pPr marL="3199465" indent="0" algn="ctr">
              <a:buNone/>
              <a:defRPr>
                <a:solidFill>
                  <a:schemeClr val="tx1">
                    <a:tint val="75000"/>
                  </a:schemeClr>
                </a:solidFill>
              </a:defRPr>
            </a:lvl8pPr>
            <a:lvl9pPr marL="3656531" indent="0" algn="ctr">
              <a:buNone/>
              <a:defRPr>
                <a:solidFill>
                  <a:schemeClr val="tx1">
                    <a:tint val="75000"/>
                  </a:schemeClr>
                </a:solidFill>
              </a:defRPr>
            </a:lvl9pPr>
          </a:lstStyle>
          <a:p>
            <a:r>
              <a:rPr lang="en-US" dirty="0" smtClean="0"/>
              <a:t>Click To Edit Optional Subtitle</a:t>
            </a: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8" y="4509591"/>
            <a:ext cx="1922297" cy="530004"/>
          </a:xfrm>
          <a:prstGeom prst="rect">
            <a:avLst/>
          </a:prstGeom>
        </p:spPr>
      </p:pic>
      <p:sp>
        <p:nvSpPr>
          <p:cNvPr id="9"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1919921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4"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10" name="Subtitle 2"/>
          <p:cNvSpPr>
            <a:spLocks noGrp="1"/>
          </p:cNvSpPr>
          <p:nvPr>
            <p:ph type="subTitle" idx="1" hasCustomPrompt="1"/>
          </p:nvPr>
        </p:nvSpPr>
        <p:spPr>
          <a:xfrm>
            <a:off x="252414" y="2955454"/>
            <a:ext cx="8577820" cy="311624"/>
          </a:xfrm>
          <a:prstGeom prst="rect">
            <a:avLst/>
          </a:prstGeom>
        </p:spPr>
        <p:txBody>
          <a:bodyPr lIns="0" tIns="0" rIns="0" bIns="0">
            <a:spAutoFit/>
          </a:bodyPr>
          <a:lstStyle>
            <a:lvl1pPr marL="0" indent="0" algn="ctr">
              <a:buNone/>
              <a:defRPr sz="2000">
                <a:solidFill>
                  <a:schemeClr val="bg1"/>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1" indent="0" algn="ctr">
              <a:buNone/>
              <a:defRPr>
                <a:solidFill>
                  <a:schemeClr val="tx1">
                    <a:tint val="75000"/>
                  </a:schemeClr>
                </a:solidFill>
              </a:defRPr>
            </a:lvl4pPr>
            <a:lvl5pPr marL="1828267" indent="0" algn="ctr">
              <a:buNone/>
              <a:defRPr>
                <a:solidFill>
                  <a:schemeClr val="tx1">
                    <a:tint val="75000"/>
                  </a:schemeClr>
                </a:solidFill>
              </a:defRPr>
            </a:lvl5pPr>
            <a:lvl6pPr marL="2285330" indent="0" algn="ctr">
              <a:buNone/>
              <a:defRPr>
                <a:solidFill>
                  <a:schemeClr val="tx1">
                    <a:tint val="75000"/>
                  </a:schemeClr>
                </a:solidFill>
              </a:defRPr>
            </a:lvl6pPr>
            <a:lvl7pPr marL="2742402" indent="0" algn="ctr">
              <a:buNone/>
              <a:defRPr>
                <a:solidFill>
                  <a:schemeClr val="tx1">
                    <a:tint val="75000"/>
                  </a:schemeClr>
                </a:solidFill>
              </a:defRPr>
            </a:lvl7pPr>
            <a:lvl8pPr marL="3199465" indent="0" algn="ctr">
              <a:buNone/>
              <a:defRPr>
                <a:solidFill>
                  <a:schemeClr val="tx1">
                    <a:tint val="75000"/>
                  </a:schemeClr>
                </a:solidFill>
              </a:defRPr>
            </a:lvl8pPr>
            <a:lvl9pPr marL="3656531" indent="0" algn="ctr">
              <a:buNone/>
              <a:defRPr>
                <a:solidFill>
                  <a:schemeClr val="tx1">
                    <a:tint val="75000"/>
                  </a:schemeClr>
                </a:solidFill>
              </a:defRPr>
            </a:lvl9pPr>
          </a:lstStyle>
          <a:p>
            <a:r>
              <a:rPr lang="en-US" dirty="0" smtClean="0"/>
              <a:t>Click To Edit Optional Subtitle</a:t>
            </a:r>
          </a:p>
        </p:txBody>
      </p:sp>
      <p:pic>
        <p:nvPicPr>
          <p:cNvPr id="8" name="Picture 7"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14"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5"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4510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w/ Image 4">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smtClean="0"/>
              <a:t>Insert Your Content Here</a:t>
            </a:r>
            <a:endParaRPr lang="en-US" dirty="0"/>
          </a:p>
        </p:txBody>
      </p:sp>
      <p:sp>
        <p:nvSpPr>
          <p:cNvPr id="3" name="Content Placeholder 12"/>
          <p:cNvSpPr>
            <a:spLocks noGrp="1"/>
          </p:cNvSpPr>
          <p:nvPr>
            <p:ph sz="quarter" idx="11"/>
          </p:nvPr>
        </p:nvSpPr>
        <p:spPr>
          <a:xfrm>
            <a:off x="252413" y="982952"/>
            <a:ext cx="3749962" cy="1452705"/>
          </a:xfrm>
          <a:prstGeom prst="rect">
            <a:avLst/>
          </a:prstGeom>
          <a:noFill/>
        </p:spPr>
        <p:txBody>
          <a:bodyPr vert="horz" wrap="square" lIns="0" tIns="0" rIns="0" bIns="0">
            <a:spAutoFit/>
          </a:bodyPr>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smtClean="0"/>
              <a:t> </a:t>
            </a:r>
            <a:endParaRPr lang="en-US" dirty="0"/>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518578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eave Image 1">
    <p:spTree>
      <p:nvGrpSpPr>
        <p:cNvPr id="1" name=""/>
        <p:cNvGrpSpPr/>
        <p:nvPr/>
      </p:nvGrpSpPr>
      <p:grpSpPr>
        <a:xfrm>
          <a:off x="0" y="0"/>
          <a:ext cx="0" cy="0"/>
          <a:chOff x="0" y="0"/>
          <a:chExt cx="0" cy="0"/>
        </a:xfrm>
      </p:grpSpPr>
      <p:pic>
        <p:nvPicPr>
          <p:cNvPr id="2" name="Picture 1" descr="Weave_175139600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Rectangle 1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13" name="Picture 12"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9"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528318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eave Image 2">
    <p:spTree>
      <p:nvGrpSpPr>
        <p:cNvPr id="1" name=""/>
        <p:cNvGrpSpPr/>
        <p:nvPr/>
      </p:nvGrpSpPr>
      <p:grpSpPr>
        <a:xfrm>
          <a:off x="0" y="0"/>
          <a:ext cx="0" cy="0"/>
          <a:chOff x="0" y="0"/>
          <a:chExt cx="0" cy="0"/>
        </a:xfrm>
      </p:grpSpPr>
      <p:pic>
        <p:nvPicPr>
          <p:cNvPr id="10" name="Picture 9" descr="Weave_463028807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3927686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eave Image 3">
    <p:spTree>
      <p:nvGrpSpPr>
        <p:cNvPr id="1" name=""/>
        <p:cNvGrpSpPr/>
        <p:nvPr/>
      </p:nvGrpSpPr>
      <p:grpSpPr>
        <a:xfrm>
          <a:off x="0" y="0"/>
          <a:ext cx="0" cy="0"/>
          <a:chOff x="0" y="0"/>
          <a:chExt cx="0" cy="0"/>
        </a:xfrm>
      </p:grpSpPr>
      <p:sp>
        <p:nvSpPr>
          <p:cNvPr id="4" name="Rectangle 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sp>
        <p:nvSpPr>
          <p:cNvPr id="5" name="Slide Number Placeholder 5"/>
          <p:cNvSpPr>
            <a:spLocks noGrp="1"/>
          </p:cNvSpPr>
          <p:nvPr>
            <p:ph type="sldNum" sz="quarter" idx="4"/>
          </p:nvPr>
        </p:nvSpPr>
        <p:spPr>
          <a:xfrm>
            <a:off x="1762181"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6" name="TextBox 5"/>
          <p:cNvSpPr txBox="1"/>
          <p:nvPr userDrawn="1"/>
        </p:nvSpPr>
        <p:spPr>
          <a:xfrm>
            <a:off x="1674435" y="4851255"/>
            <a:ext cx="83510" cy="92333"/>
          </a:xfrm>
          <a:prstGeom prst="rect">
            <a:avLst/>
          </a:prstGeom>
          <a:noFill/>
        </p:spPr>
        <p:txBody>
          <a:bodyPr wrap="square" lIns="0" tIns="0" rIns="0" bIns="0" rtlCol="0">
            <a:spAutoFit/>
          </a:bodyPr>
          <a:lstStyle/>
          <a:p>
            <a:pPr algn="ctr" defTabSz="457067"/>
            <a:r>
              <a:rPr lang="en-US" sz="600" dirty="0" smtClean="0">
                <a:solidFill>
                  <a:srgbClr val="FFFFFF"/>
                </a:solidFill>
                <a:cs typeface="Arial"/>
              </a:rPr>
              <a:t>|</a:t>
            </a:r>
            <a:endParaRPr lang="en-US" sz="600" dirty="0">
              <a:solidFill>
                <a:srgbClr val="FFFFFF"/>
              </a:solidFill>
              <a:cs typeface="Arial"/>
            </a:endParaRPr>
          </a:p>
        </p:txBody>
      </p:sp>
      <p:sp>
        <p:nvSpPr>
          <p:cNvPr id="7" name="Footer Placeholder 4"/>
          <p:cNvSpPr>
            <a:spLocks noGrp="1"/>
          </p:cNvSpPr>
          <p:nvPr>
            <p:ph type="ftr" sz="quarter" idx="3"/>
          </p:nvPr>
        </p:nvSpPr>
        <p:spPr>
          <a:xfrm>
            <a:off x="252415" y="4857161"/>
            <a:ext cx="1505531"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pic>
        <p:nvPicPr>
          <p:cNvPr id="10" name="Picture 9" descr="Weave_486603441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txBox="1">
            <a:spLocks/>
          </p:cNvSpPr>
          <p:nvPr userDrawn="1"/>
        </p:nvSpPr>
        <p:spPr>
          <a:xfrm>
            <a:off x="1747892" y="4857165"/>
            <a:ext cx="52569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Page </a:t>
            </a:r>
            <a:fld id="{5A9C12DC-491F-9444-86A2-13AC5C62A2FC}" type="slidenum">
              <a:rPr lang="en-US" smtClean="0"/>
              <a:pPr/>
              <a:t>‹#›</a:t>
            </a:fld>
            <a:endParaRPr lang="en-US" dirty="0"/>
          </a:p>
        </p:txBody>
      </p:sp>
      <p:sp>
        <p:nvSpPr>
          <p:cNvPr id="11" name="Footer Placeholder 4"/>
          <p:cNvSpPr txBox="1">
            <a:spLocks/>
          </p:cNvSpPr>
          <p:nvPr userDrawn="1"/>
        </p:nvSpPr>
        <p:spPr>
          <a:xfrm>
            <a:off x="252414" y="4857165"/>
            <a:ext cx="1509767" cy="92333"/>
          </a:xfrm>
          <a:prstGeom prst="rect">
            <a:avLst/>
          </a:prstGeom>
        </p:spPr>
        <p:txBody>
          <a:bodyPr vert="horz" wrap="square"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Confidential Property of Schneider Electric |</a:t>
            </a:r>
            <a:endParaRPr lang="en-US" dirty="0"/>
          </a:p>
        </p:txBody>
      </p:sp>
    </p:spTree>
    <p:extLst>
      <p:ext uri="{BB962C8B-B14F-4D97-AF65-F5344CB8AC3E}">
        <p14:creationId xmlns:p14="http://schemas.microsoft.com/office/powerpoint/2010/main" val="1533183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ave Image 4">
    <p:spTree>
      <p:nvGrpSpPr>
        <p:cNvPr id="1" name=""/>
        <p:cNvGrpSpPr/>
        <p:nvPr/>
      </p:nvGrpSpPr>
      <p:grpSpPr>
        <a:xfrm>
          <a:off x="0" y="0"/>
          <a:ext cx="0" cy="0"/>
          <a:chOff x="0" y="0"/>
          <a:chExt cx="0" cy="0"/>
        </a:xfrm>
      </p:grpSpPr>
      <p:pic>
        <p:nvPicPr>
          <p:cNvPr id="10" name="Picture 9" descr="Weave_522513175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015690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ave Image 5">
    <p:spTree>
      <p:nvGrpSpPr>
        <p:cNvPr id="1" name=""/>
        <p:cNvGrpSpPr/>
        <p:nvPr/>
      </p:nvGrpSpPr>
      <p:grpSpPr>
        <a:xfrm>
          <a:off x="0" y="0"/>
          <a:ext cx="0" cy="0"/>
          <a:chOff x="0" y="0"/>
          <a:chExt cx="0" cy="0"/>
        </a:xfrm>
      </p:grpSpPr>
      <p:pic>
        <p:nvPicPr>
          <p:cNvPr id="10" name="Picture 9" descr="Weave_522794209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1536511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ave Image 6">
    <p:spTree>
      <p:nvGrpSpPr>
        <p:cNvPr id="1" name=""/>
        <p:cNvGrpSpPr/>
        <p:nvPr/>
      </p:nvGrpSpPr>
      <p:grpSpPr>
        <a:xfrm>
          <a:off x="0" y="0"/>
          <a:ext cx="0" cy="0"/>
          <a:chOff x="0" y="0"/>
          <a:chExt cx="0" cy="0"/>
        </a:xfrm>
      </p:grpSpPr>
      <p:pic>
        <p:nvPicPr>
          <p:cNvPr id="10" name="Picture 9" descr="Weave_528351183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3"/>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defTabSz="457067"/>
            <a:endParaRPr lang="en-US" dirty="0">
              <a:solidFill>
                <a:prstClr val="white"/>
              </a:solidFill>
            </a:endParaRPr>
          </a:p>
        </p:txBody>
      </p:sp>
      <p:pic>
        <p:nvPicPr>
          <p:cNvPr id="9" name="Picture 8" descr="schneider_LIO_White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5954" y="4521138"/>
            <a:ext cx="1907005" cy="506914"/>
          </a:xfrm>
          <a:prstGeom prst="rect">
            <a:avLst/>
          </a:prstGeom>
        </p:spPr>
      </p:pic>
      <p:sp>
        <p:nvSpPr>
          <p:cNvPr id="8"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pPr defTabSz="457067"/>
            <a:r>
              <a:rPr lang="en-US" dirty="0" smtClean="0"/>
              <a:t>Page </a:t>
            </a:r>
            <a:fld id="{5A9C12DC-491F-9444-86A2-13AC5C62A2FC}" type="slidenum">
              <a:rPr lang="en-US" smtClean="0"/>
              <a:pPr defTabSz="457067"/>
              <a:t>‹#›</a:t>
            </a:fld>
            <a:endParaRPr lang="en-US" dirty="0"/>
          </a:p>
        </p:txBody>
      </p:sp>
      <p:sp>
        <p:nvSpPr>
          <p:cNvPr id="11"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pPr defTabSz="457067"/>
            <a:r>
              <a:rPr lang="en-US" dirty="0" smtClean="0"/>
              <a:t>Confidential Property of Schneider Electric |</a:t>
            </a:r>
            <a:endParaRPr lang="en-US" dirty="0"/>
          </a:p>
        </p:txBody>
      </p:sp>
    </p:spTree>
    <p:extLst>
      <p:ext uri="{BB962C8B-B14F-4D97-AF65-F5344CB8AC3E}">
        <p14:creationId xmlns:p14="http://schemas.microsoft.com/office/powerpoint/2010/main" val="2297509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3" name="Picture 2"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2556" y="2064589"/>
            <a:ext cx="3678903" cy="1014326"/>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63" y="230188"/>
            <a:ext cx="8633531" cy="311624"/>
          </a:xfrm>
          <a:prstGeom prst="rect">
            <a:avLst/>
          </a:prstGeom>
        </p:spPr>
        <p:txBody>
          <a:bodyPr>
            <a:spAutoFit/>
          </a:bodyPr>
          <a:lstStyle>
            <a:lvl1pPr>
              <a:defRPr sz="2000"/>
            </a:lvl1pPr>
          </a:lstStyle>
          <a:p>
            <a:r>
              <a:rPr lang="en-US" dirty="0" smtClean="0"/>
              <a:t>Click To Edit Master Title Style</a:t>
            </a:r>
            <a:endParaRPr lang="en-US" dirty="0"/>
          </a:p>
        </p:txBody>
      </p:sp>
      <p:sp>
        <p:nvSpPr>
          <p:cNvPr id="20" name="Text Placeholder 11"/>
          <p:cNvSpPr>
            <a:spLocks noGrp="1"/>
          </p:cNvSpPr>
          <p:nvPr>
            <p:ph type="body" sz="quarter" idx="13" hasCustomPrompt="1"/>
          </p:nvPr>
        </p:nvSpPr>
        <p:spPr>
          <a:xfrm>
            <a:off x="252415" y="4062456"/>
            <a:ext cx="5580061" cy="126958"/>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smtClean="0"/>
              <a:t>Optional caption goes here</a:t>
            </a:r>
            <a:endParaRPr lang="en-US" dirty="0"/>
          </a:p>
        </p:txBody>
      </p:sp>
      <p:sp>
        <p:nvSpPr>
          <p:cNvPr id="23" name="Text Placeholder 2"/>
          <p:cNvSpPr>
            <a:spLocks noGrp="1"/>
          </p:cNvSpPr>
          <p:nvPr>
            <p:ph type="body" idx="15" hasCustomPrompt="1"/>
          </p:nvPr>
        </p:nvSpPr>
        <p:spPr>
          <a:xfrm>
            <a:off x="258062" y="604936"/>
            <a:ext cx="8633531" cy="173124"/>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067" indent="0">
              <a:buNone/>
              <a:defRPr sz="2000" b="1"/>
            </a:lvl2pPr>
            <a:lvl3pPr marL="914134" indent="0">
              <a:buNone/>
              <a:defRPr sz="1800" b="1"/>
            </a:lvl3pPr>
            <a:lvl4pPr marL="1371201" indent="0">
              <a:buNone/>
              <a:defRPr sz="1600" b="1"/>
            </a:lvl4pPr>
            <a:lvl5pPr marL="1828267" indent="0">
              <a:buNone/>
              <a:defRPr sz="1600" b="1"/>
            </a:lvl5pPr>
            <a:lvl6pPr marL="2285330" indent="0">
              <a:buNone/>
              <a:defRPr sz="1600" b="1"/>
            </a:lvl6pPr>
            <a:lvl7pPr marL="2742402" indent="0">
              <a:buNone/>
              <a:defRPr sz="1600" b="1"/>
            </a:lvl7pPr>
            <a:lvl8pPr marL="3199465" indent="0">
              <a:buNone/>
              <a:defRPr sz="1600" b="1"/>
            </a:lvl8pPr>
            <a:lvl9pPr marL="3656531" indent="0">
              <a:buNone/>
              <a:defRPr sz="1600" b="1"/>
            </a:lvl9pPr>
          </a:lstStyle>
          <a:p>
            <a:pPr lvl="0"/>
            <a:r>
              <a:rPr lang="en-US" dirty="0" smtClean="0"/>
              <a:t>Click To Edit Master Text Styles</a:t>
            </a:r>
          </a:p>
        </p:txBody>
      </p:sp>
      <p:sp>
        <p:nvSpPr>
          <p:cNvPr id="4" name="Content Placeholder 3"/>
          <p:cNvSpPr>
            <a:spLocks noGrp="1"/>
          </p:cNvSpPr>
          <p:nvPr>
            <p:ph sz="quarter" idx="17"/>
          </p:nvPr>
        </p:nvSpPr>
        <p:spPr>
          <a:xfrm>
            <a:off x="252413" y="1203329"/>
            <a:ext cx="5580062" cy="1461939"/>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067"/>
            <a:r>
              <a:rPr lang="en-US" dirty="0" smtClean="0">
                <a:solidFill>
                  <a:srgbClr val="3DCD58"/>
                </a:solidFill>
              </a:rPr>
              <a:t>Page </a:t>
            </a:r>
            <a:fld id="{5A9C12DC-491F-9444-86A2-13AC5C62A2FC}" type="slidenum">
              <a:rPr lang="en-US" smtClean="0">
                <a:solidFill>
                  <a:srgbClr val="3DCD58"/>
                </a:solidFill>
              </a:rPr>
              <a:pPr defTabSz="457067"/>
              <a:t>‹#›</a:t>
            </a:fld>
            <a:endParaRPr lang="en-US" dirty="0">
              <a:solidFill>
                <a:srgbClr val="3DCD58"/>
              </a:solidFill>
            </a:endParaRPr>
          </a:p>
        </p:txBody>
      </p:sp>
      <p:sp>
        <p:nvSpPr>
          <p:cNvPr id="10" name="Footer Placeholder 4"/>
          <p:cNvSpPr>
            <a:spLocks noGrp="1"/>
          </p:cNvSpPr>
          <p:nvPr>
            <p:ph type="ftr" sz="quarter" idx="3"/>
          </p:nvPr>
        </p:nvSpPr>
        <p:spPr>
          <a:xfrm>
            <a:off x="252414" y="4857161"/>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067"/>
            <a:r>
              <a:rPr lang="en-US" dirty="0" smtClean="0">
                <a:solidFill>
                  <a:srgbClr val="626469"/>
                </a:solidFill>
              </a:rPr>
              <a:t>Confidential Property of Schneider Electric |</a:t>
            </a:r>
            <a:endParaRPr lang="en-US" dirty="0">
              <a:solidFill>
                <a:srgbClr val="626469"/>
              </a:solidFill>
            </a:endParaRPr>
          </a:p>
        </p:txBody>
      </p:sp>
    </p:spTree>
    <p:extLst>
      <p:ext uri="{BB962C8B-B14F-4D97-AF65-F5344CB8AC3E}">
        <p14:creationId xmlns:p14="http://schemas.microsoft.com/office/powerpoint/2010/main" val="175588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dirty="0" smtClean="0"/>
              <a:t>Click To Edit Section Title</a:t>
            </a:r>
            <a:endParaRPr lang="en-US" dirty="0"/>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dirty="0" smtClean="0"/>
              <a:t>Click To Edit Optional Subtitle</a:t>
            </a:r>
            <a:endParaRPr lang="en-US" dirty="0"/>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55483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5216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smtClean="0"/>
              <a:t>Drag Your Image Here</a:t>
            </a:r>
            <a:endParaRPr lang="en-US" dirty="0"/>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dirty="0" smtClean="0"/>
              <a:t>CLICK TO EDIT QUOTE OR CALLOUT</a:t>
            </a:r>
            <a:endParaRPr lang="en-US" dirty="0"/>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294746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9" r:id="rId3"/>
    <p:sldLayoutId id="2147483687" r:id="rId4"/>
    <p:sldLayoutId id="2147483688" r:id="rId5"/>
    <p:sldLayoutId id="2147483689" r:id="rId6"/>
    <p:sldLayoutId id="2147483672" r:id="rId7"/>
    <p:sldLayoutId id="2147483670" r:id="rId8"/>
    <p:sldLayoutId id="2147483671" r:id="rId9"/>
    <p:sldLayoutId id="2147483686" r:id="rId10"/>
    <p:sldLayoutId id="2147483690" r:id="rId11"/>
    <p:sldLayoutId id="2147483680" r:id="rId12"/>
    <p:sldLayoutId id="2147483681" r:id="rId13"/>
    <p:sldLayoutId id="2147483682" r:id="rId14"/>
    <p:sldLayoutId id="2147483683" r:id="rId15"/>
    <p:sldLayoutId id="2147483684" r:id="rId16"/>
    <p:sldLayoutId id="2147483685" r:id="rId17"/>
    <p:sldLayoutId id="2147483691" r:id="rId1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6" y="230188"/>
            <a:ext cx="8633531" cy="369332"/>
          </a:xfrm>
          <a:prstGeom prst="rect">
            <a:avLst/>
          </a:prstGeom>
        </p:spPr>
        <p:txBody>
          <a:bodyPr vert="horz" lIns="0" tIns="0" rIns="0" bIns="0" rtlCol="0" anchor="t">
            <a:spAutoFit/>
          </a:bodyPr>
          <a:lstStyle/>
          <a:p>
            <a:r>
              <a:rPr lang="en-US" dirty="0" smtClean="0"/>
              <a:t>Click To Edit Master Title Style</a:t>
            </a:r>
            <a:endParaRPr lang="en-US" dirty="0"/>
          </a:p>
        </p:txBody>
      </p:sp>
      <p:pic>
        <p:nvPicPr>
          <p:cNvPr id="10" name="Picture 9" descr="schneider_LIO_Life-Green_RGB.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1" name="Text Placeholder 2"/>
          <p:cNvSpPr>
            <a:spLocks noGrp="1"/>
          </p:cNvSpPr>
          <p:nvPr>
            <p:ph type="body" idx="1"/>
          </p:nvPr>
        </p:nvSpPr>
        <p:spPr>
          <a:xfrm>
            <a:off x="252413" y="1203326"/>
            <a:ext cx="8639175" cy="19851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smtClean="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smtClean="0"/>
              <a:t>Confidential Property of Schneider Electric |</a:t>
            </a:r>
            <a:endParaRPr lang="en-US" dirty="0"/>
          </a:p>
        </p:txBody>
      </p:sp>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76" r:id="rId3"/>
    <p:sldLayoutId id="2147483653" r:id="rId4"/>
    <p:sldLayoutId id="2147483661" r:id="rId5"/>
    <p:sldLayoutId id="2147483677" r:id="rId6"/>
    <p:sldLayoutId id="2147483660" r:id="rId7"/>
    <p:sldLayoutId id="2147483662" r:id="rId8"/>
    <p:sldLayoutId id="2147483678" r:id="rId9"/>
    <p:sldLayoutId id="2147483658" r:id="rId10"/>
    <p:sldLayoutId id="2147483732" r:id="rId11"/>
    <p:sldLayoutId id="2147483733" r:id="rId12"/>
  </p:sldLayoutIdLst>
  <p:hf hdr="0" dt="0"/>
  <p:txStyles>
    <p:titleStyle>
      <a:lvl1pPr algn="l" defTabSz="457200" rtl="0" eaLnBrk="1" latinLnBrk="0" hangingPunct="1">
        <a:spcBef>
          <a:spcPct val="0"/>
        </a:spcBef>
        <a:buNone/>
        <a:defRPr sz="2400" kern="1200">
          <a:solidFill>
            <a:srgbClr val="36C746"/>
          </a:solidFill>
          <a:latin typeface="Arial"/>
          <a:ea typeface="+mj-ea"/>
          <a:cs typeface="Arial"/>
        </a:defRPr>
      </a:lvl1pPr>
    </p:titleStyle>
    <p:body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hdr="0" dt="0"/>
  <p:txStyles>
    <p:titleStyle>
      <a:lvl1pPr algn="ctr" defTabSz="457067"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67" rtl="0" eaLnBrk="1" latinLnBrk="0" hangingPunct="1">
        <a:spcBef>
          <a:spcPct val="20000"/>
        </a:spcBef>
        <a:buFont typeface="Arial"/>
        <a:buChar char="•"/>
        <a:defRPr sz="3200" kern="1200">
          <a:solidFill>
            <a:schemeClr val="tx1"/>
          </a:solidFill>
          <a:latin typeface="+mn-lt"/>
          <a:ea typeface="+mn-ea"/>
          <a:cs typeface="+mn-cs"/>
        </a:defRPr>
      </a:lvl1pPr>
      <a:lvl2pPr marL="742733" indent="-285666" algn="l" defTabSz="457067" rtl="0" eaLnBrk="1" latinLnBrk="0" hangingPunct="1">
        <a:spcBef>
          <a:spcPct val="20000"/>
        </a:spcBef>
        <a:buFont typeface="Arial"/>
        <a:buChar char="–"/>
        <a:defRPr sz="2800" kern="1200">
          <a:solidFill>
            <a:schemeClr val="tx1"/>
          </a:solidFill>
          <a:latin typeface="+mn-lt"/>
          <a:ea typeface="+mn-ea"/>
          <a:cs typeface="+mn-cs"/>
        </a:defRPr>
      </a:lvl2pPr>
      <a:lvl3pPr marL="1142664" indent="-228537" algn="l" defTabSz="457067" rtl="0" eaLnBrk="1" latinLnBrk="0" hangingPunct="1">
        <a:spcBef>
          <a:spcPct val="20000"/>
        </a:spcBef>
        <a:buFont typeface="Arial"/>
        <a:buChar char="•"/>
        <a:defRPr sz="2400" kern="1200">
          <a:solidFill>
            <a:schemeClr val="tx1"/>
          </a:solidFill>
          <a:latin typeface="+mn-lt"/>
          <a:ea typeface="+mn-ea"/>
          <a:cs typeface="+mn-cs"/>
        </a:defRPr>
      </a:lvl3pPr>
      <a:lvl4pPr marL="1599738" indent="-228537" algn="l" defTabSz="457067" rtl="0" eaLnBrk="1" latinLnBrk="0" hangingPunct="1">
        <a:spcBef>
          <a:spcPct val="20000"/>
        </a:spcBef>
        <a:buFont typeface="Arial"/>
        <a:buChar char="–"/>
        <a:defRPr sz="2000" kern="1200">
          <a:solidFill>
            <a:schemeClr val="tx1"/>
          </a:solidFill>
          <a:latin typeface="+mn-lt"/>
          <a:ea typeface="+mn-ea"/>
          <a:cs typeface="+mn-cs"/>
        </a:defRPr>
      </a:lvl4pPr>
      <a:lvl5pPr marL="2056798" indent="-228537" algn="l" defTabSz="457067" rtl="0" eaLnBrk="1" latinLnBrk="0" hangingPunct="1">
        <a:spcBef>
          <a:spcPct val="20000"/>
        </a:spcBef>
        <a:buFont typeface="Arial"/>
        <a:buChar char="»"/>
        <a:defRPr sz="2000" kern="1200">
          <a:solidFill>
            <a:schemeClr val="tx1"/>
          </a:solidFill>
          <a:latin typeface="+mn-lt"/>
          <a:ea typeface="+mn-ea"/>
          <a:cs typeface="+mn-cs"/>
        </a:defRPr>
      </a:lvl5pPr>
      <a:lvl6pPr marL="2513865" indent="-228537" algn="l" defTabSz="457067" rtl="0" eaLnBrk="1" latinLnBrk="0" hangingPunct="1">
        <a:spcBef>
          <a:spcPct val="20000"/>
        </a:spcBef>
        <a:buFont typeface="Arial"/>
        <a:buChar char="•"/>
        <a:defRPr sz="2000" kern="1200">
          <a:solidFill>
            <a:schemeClr val="tx1"/>
          </a:solidFill>
          <a:latin typeface="+mn-lt"/>
          <a:ea typeface="+mn-ea"/>
          <a:cs typeface="+mn-cs"/>
        </a:defRPr>
      </a:lvl6pPr>
      <a:lvl7pPr marL="2970932" indent="-228537" algn="l" defTabSz="457067" rtl="0" eaLnBrk="1" latinLnBrk="0" hangingPunct="1">
        <a:spcBef>
          <a:spcPct val="20000"/>
        </a:spcBef>
        <a:buFont typeface="Arial"/>
        <a:buChar char="•"/>
        <a:defRPr sz="2000" kern="1200">
          <a:solidFill>
            <a:schemeClr val="tx1"/>
          </a:solidFill>
          <a:latin typeface="+mn-lt"/>
          <a:ea typeface="+mn-ea"/>
          <a:cs typeface="+mn-cs"/>
        </a:defRPr>
      </a:lvl7pPr>
      <a:lvl8pPr marL="3427999" indent="-228537" algn="l" defTabSz="457067" rtl="0" eaLnBrk="1" latinLnBrk="0" hangingPunct="1">
        <a:spcBef>
          <a:spcPct val="20000"/>
        </a:spcBef>
        <a:buFont typeface="Arial"/>
        <a:buChar char="•"/>
        <a:defRPr sz="2000" kern="1200">
          <a:solidFill>
            <a:schemeClr val="tx1"/>
          </a:solidFill>
          <a:latin typeface="+mn-lt"/>
          <a:ea typeface="+mn-ea"/>
          <a:cs typeface="+mn-cs"/>
        </a:defRPr>
      </a:lvl8pPr>
      <a:lvl9pPr marL="3885066" indent="-228537" algn="l" defTabSz="4570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7" rtl="0" eaLnBrk="1" latinLnBrk="0" hangingPunct="1">
        <a:defRPr sz="1800" kern="1200">
          <a:solidFill>
            <a:schemeClr val="tx1"/>
          </a:solidFill>
          <a:latin typeface="+mn-lt"/>
          <a:ea typeface="+mn-ea"/>
          <a:cs typeface="+mn-cs"/>
        </a:defRPr>
      </a:lvl1pPr>
      <a:lvl2pPr marL="457067" algn="l" defTabSz="457067" rtl="0" eaLnBrk="1" latinLnBrk="0" hangingPunct="1">
        <a:defRPr sz="1800" kern="1200">
          <a:solidFill>
            <a:schemeClr val="tx1"/>
          </a:solidFill>
          <a:latin typeface="+mn-lt"/>
          <a:ea typeface="+mn-ea"/>
          <a:cs typeface="+mn-cs"/>
        </a:defRPr>
      </a:lvl2pPr>
      <a:lvl3pPr marL="914134" algn="l" defTabSz="457067" rtl="0" eaLnBrk="1" latinLnBrk="0" hangingPunct="1">
        <a:defRPr sz="1800" kern="1200">
          <a:solidFill>
            <a:schemeClr val="tx1"/>
          </a:solidFill>
          <a:latin typeface="+mn-lt"/>
          <a:ea typeface="+mn-ea"/>
          <a:cs typeface="+mn-cs"/>
        </a:defRPr>
      </a:lvl3pPr>
      <a:lvl4pPr marL="1371201" algn="l" defTabSz="457067" rtl="0" eaLnBrk="1" latinLnBrk="0" hangingPunct="1">
        <a:defRPr sz="1800" kern="1200">
          <a:solidFill>
            <a:schemeClr val="tx1"/>
          </a:solidFill>
          <a:latin typeface="+mn-lt"/>
          <a:ea typeface="+mn-ea"/>
          <a:cs typeface="+mn-cs"/>
        </a:defRPr>
      </a:lvl4pPr>
      <a:lvl5pPr marL="1828267" algn="l" defTabSz="457067" rtl="0" eaLnBrk="1" latinLnBrk="0" hangingPunct="1">
        <a:defRPr sz="1800" kern="1200">
          <a:solidFill>
            <a:schemeClr val="tx1"/>
          </a:solidFill>
          <a:latin typeface="+mn-lt"/>
          <a:ea typeface="+mn-ea"/>
          <a:cs typeface="+mn-cs"/>
        </a:defRPr>
      </a:lvl5pPr>
      <a:lvl6pPr marL="2285330" algn="l" defTabSz="457067" rtl="0" eaLnBrk="1" latinLnBrk="0" hangingPunct="1">
        <a:defRPr sz="1800" kern="1200">
          <a:solidFill>
            <a:schemeClr val="tx1"/>
          </a:solidFill>
          <a:latin typeface="+mn-lt"/>
          <a:ea typeface="+mn-ea"/>
          <a:cs typeface="+mn-cs"/>
        </a:defRPr>
      </a:lvl6pPr>
      <a:lvl7pPr marL="2742402" algn="l" defTabSz="457067" rtl="0" eaLnBrk="1" latinLnBrk="0" hangingPunct="1">
        <a:defRPr sz="1800" kern="1200">
          <a:solidFill>
            <a:schemeClr val="tx1"/>
          </a:solidFill>
          <a:latin typeface="+mn-lt"/>
          <a:ea typeface="+mn-ea"/>
          <a:cs typeface="+mn-cs"/>
        </a:defRPr>
      </a:lvl7pPr>
      <a:lvl8pPr marL="3199465" algn="l" defTabSz="457067" rtl="0" eaLnBrk="1" latinLnBrk="0" hangingPunct="1">
        <a:defRPr sz="1800" kern="1200">
          <a:solidFill>
            <a:schemeClr val="tx1"/>
          </a:solidFill>
          <a:latin typeface="+mn-lt"/>
          <a:ea typeface="+mn-ea"/>
          <a:cs typeface="+mn-cs"/>
        </a:defRPr>
      </a:lvl8pPr>
      <a:lvl9pPr marL="3656531" algn="l" defTabSz="4570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ryingtoknowthyself.files.wordpress.com/2012/04/braininjar.jpg"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3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441"/>
            <a:ext cx="91440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782964"/>
            <a:ext cx="9144001" cy="217129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252414" y="2240071"/>
            <a:ext cx="6943516" cy="1107996"/>
          </a:xfrm>
        </p:spPr>
        <p:txBody>
          <a:bodyPr/>
          <a:lstStyle/>
          <a:p>
            <a:r>
              <a:rPr lang="en-US" dirty="0">
                <a:solidFill>
                  <a:schemeClr val="bg1"/>
                </a:solidFill>
              </a:rPr>
              <a:t>The IoT of Automation</a:t>
            </a:r>
          </a:p>
        </p:txBody>
      </p:sp>
      <p:sp>
        <p:nvSpPr>
          <p:cNvPr id="4" name="Subtitle 3"/>
          <p:cNvSpPr>
            <a:spLocks noGrp="1"/>
          </p:cNvSpPr>
          <p:nvPr>
            <p:ph type="subTitle" idx="1"/>
          </p:nvPr>
        </p:nvSpPr>
        <p:spPr>
          <a:xfrm>
            <a:off x="252414" y="3088020"/>
            <a:ext cx="6410780" cy="260048"/>
          </a:xfrm>
        </p:spPr>
        <p:txBody>
          <a:bodyPr/>
          <a:lstStyle/>
          <a:p>
            <a:r>
              <a:rPr lang="en-US" sz="1400" dirty="0">
                <a:solidFill>
                  <a:srgbClr val="FFFFFF"/>
                </a:solidFill>
              </a:rPr>
              <a:t>A Totally New Way to Look at Control and Automation in the Process Industries</a:t>
            </a:r>
          </a:p>
        </p:txBody>
      </p:sp>
      <p:sp>
        <p:nvSpPr>
          <p:cNvPr id="7" name="Rectangle 6"/>
          <p:cNvSpPr/>
          <p:nvPr/>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1"/>
          </p:nvPr>
        </p:nvSpPr>
        <p:spPr>
          <a:xfrm>
            <a:off x="180852" y="3737560"/>
            <a:ext cx="4360862" cy="627864"/>
          </a:xfrm>
        </p:spPr>
        <p:txBody>
          <a:bodyPr/>
          <a:lstStyle/>
          <a:p>
            <a:r>
              <a:rPr lang="en-US" dirty="0" smtClean="0"/>
              <a:t>Presented by: </a:t>
            </a:r>
            <a:r>
              <a:rPr lang="en-US" dirty="0"/>
              <a:t>Donald C. Clark</a:t>
            </a:r>
          </a:p>
          <a:p>
            <a:r>
              <a:rPr lang="en-US" dirty="0"/>
              <a:t>VP Industries and Schneider </a:t>
            </a:r>
            <a:r>
              <a:rPr lang="en-US" dirty="0" smtClean="0"/>
              <a:t>Master Expert Edison </a:t>
            </a:r>
            <a:r>
              <a:rPr lang="en-US" dirty="0"/>
              <a:t>Fellow</a:t>
            </a:r>
          </a:p>
          <a:p>
            <a:r>
              <a:rPr lang="en-US" dirty="0"/>
              <a:t>Process Automation </a:t>
            </a:r>
            <a:r>
              <a:rPr lang="en-US" dirty="0" smtClean="0"/>
              <a:t>Business</a:t>
            </a:r>
            <a:endParaRPr lang="en-US" dirty="0"/>
          </a:p>
        </p:txBody>
      </p:sp>
      <p:sp>
        <p:nvSpPr>
          <p:cNvPr id="8" name="Footer Placeholder 7"/>
          <p:cNvSpPr>
            <a:spLocks noGrp="1"/>
          </p:cNvSpPr>
          <p:nvPr>
            <p:ph type="ftr" sz="quarter" idx="3"/>
          </p:nvPr>
        </p:nvSpPr>
        <p:spPr/>
        <p:txBody>
          <a:bodyPr/>
          <a:lstStyle/>
          <a:p>
            <a:r>
              <a:rPr lang="en-US" dirty="0" smtClean="0">
                <a:solidFill>
                  <a:schemeClr val="tx1"/>
                </a:solidFill>
              </a:rPr>
              <a:t>Confidential Property of Schneider Electric</a:t>
            </a:r>
            <a:endParaRPr lang="en-US" dirty="0">
              <a:solidFill>
                <a:schemeClr val="tx1"/>
              </a:solidFill>
            </a:endParaRPr>
          </a:p>
        </p:txBody>
      </p:sp>
      <p:sp>
        <p:nvSpPr>
          <p:cNvPr id="2" name="TextBox 1"/>
          <p:cNvSpPr txBox="1"/>
          <p:nvPr/>
        </p:nvSpPr>
        <p:spPr>
          <a:xfrm>
            <a:off x="4829921" y="3856789"/>
            <a:ext cx="4165371" cy="461665"/>
          </a:xfrm>
          <a:prstGeom prst="rect">
            <a:avLst/>
          </a:prstGeom>
          <a:noFill/>
        </p:spPr>
        <p:txBody>
          <a:bodyPr wrap="none" rtlCol="0">
            <a:spAutoFit/>
          </a:bodyPr>
          <a:lstStyle/>
          <a:p>
            <a:pPr algn="r"/>
            <a:r>
              <a:rPr lang="en-US" sz="1200" dirty="0">
                <a:solidFill>
                  <a:schemeClr val="bg1"/>
                </a:solidFill>
              </a:rPr>
              <a:t>LCCC Process Control Workshop, September 28-30, </a:t>
            </a:r>
            <a:r>
              <a:rPr lang="en-US" sz="1200" dirty="0" smtClean="0">
                <a:solidFill>
                  <a:schemeClr val="bg1"/>
                </a:solidFill>
              </a:rPr>
              <a:t>2016</a:t>
            </a:r>
          </a:p>
          <a:p>
            <a:pPr algn="r"/>
            <a:r>
              <a:rPr lang="en-US" sz="1200" dirty="0" smtClean="0">
                <a:solidFill>
                  <a:schemeClr val="bg1"/>
                </a:solidFill>
              </a:rPr>
              <a:t>Lund University, Lund, Sweden</a:t>
            </a:r>
            <a:endParaRPr lang="en-US" sz="1200" dirty="0">
              <a:solidFill>
                <a:schemeClr val="bg1"/>
              </a:solidFill>
            </a:endParaRPr>
          </a:p>
        </p:txBody>
      </p:sp>
    </p:spTree>
    <p:extLst>
      <p:ext uri="{BB962C8B-B14F-4D97-AF65-F5344CB8AC3E}">
        <p14:creationId xmlns:p14="http://schemas.microsoft.com/office/powerpoint/2010/main" val="122966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8" y="41804"/>
            <a:ext cx="8686812" cy="863600"/>
          </a:xfrm>
        </p:spPr>
        <p:txBody>
          <a:bodyPr/>
          <a:lstStyle/>
          <a:p>
            <a:r>
              <a:rPr lang="en-US" sz="2800" dirty="0"/>
              <a:t>The Same Can Be Done For </a:t>
            </a:r>
            <a:r>
              <a:rPr lang="en-US" sz="2800" dirty="0" smtClean="0"/>
              <a:t>Traditionally </a:t>
            </a:r>
            <a:r>
              <a:rPr lang="en-US" sz="2800" i="1" dirty="0" smtClean="0"/>
              <a:t>Unmeasured</a:t>
            </a:r>
            <a:r>
              <a:rPr lang="en-US" sz="2800" dirty="0" smtClean="0"/>
              <a:t> Devices…</a:t>
            </a:r>
            <a:r>
              <a:rPr lang="en-US" sz="2800" i="1" dirty="0" smtClean="0"/>
              <a:t>and Equipment</a:t>
            </a:r>
            <a:endParaRPr lang="en-US" sz="2800" i="1" dirty="0"/>
          </a:p>
        </p:txBody>
      </p:sp>
      <p:pic>
        <p:nvPicPr>
          <p:cNvPr id="1026" name="Picture 2" descr="http://www.lenzing.com/typo3temp/fl_realurl_image/kreiselpumpe-01-kr.gif"/>
          <p:cNvPicPr>
            <a:picLocks noChangeAspect="1" noChangeArrowheads="1"/>
          </p:cNvPicPr>
          <p:nvPr/>
        </p:nvPicPr>
        <p:blipFill>
          <a:blip r:embed="rId2" cstate="print"/>
          <a:srcRect/>
          <a:stretch>
            <a:fillRect/>
          </a:stretch>
        </p:blipFill>
        <p:spPr bwMode="auto">
          <a:xfrm>
            <a:off x="1145280" y="1522779"/>
            <a:ext cx="6753225" cy="2636045"/>
          </a:xfrm>
          <a:prstGeom prst="rect">
            <a:avLst/>
          </a:prstGeom>
          <a:noFill/>
        </p:spPr>
      </p:pic>
      <p:grpSp>
        <p:nvGrpSpPr>
          <p:cNvPr id="7" name="Group 323"/>
          <p:cNvGrpSpPr/>
          <p:nvPr/>
        </p:nvGrpSpPr>
        <p:grpSpPr>
          <a:xfrm>
            <a:off x="3062564" y="3321023"/>
            <a:ext cx="418988" cy="158879"/>
            <a:chOff x="166963" y="4810191"/>
            <a:chExt cx="2248432" cy="1136793"/>
          </a:xfrm>
        </p:grpSpPr>
        <p:sp>
          <p:nvSpPr>
            <p:cNvPr id="8"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10" name="Group 134"/>
            <p:cNvGrpSpPr/>
            <p:nvPr/>
          </p:nvGrpSpPr>
          <p:grpSpPr>
            <a:xfrm>
              <a:off x="166963" y="4900238"/>
              <a:ext cx="2213812" cy="1046746"/>
              <a:chOff x="613629" y="5301208"/>
              <a:chExt cx="1438091" cy="432048"/>
            </a:xfrm>
          </p:grpSpPr>
          <p:sp>
            <p:nvSpPr>
              <p:cNvPr id="1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1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13" name="Rectangle 1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1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24" name="Group 323"/>
          <p:cNvGrpSpPr/>
          <p:nvPr/>
        </p:nvGrpSpPr>
        <p:grpSpPr>
          <a:xfrm>
            <a:off x="1900739" y="2352834"/>
            <a:ext cx="418988" cy="158879"/>
            <a:chOff x="166963" y="4810191"/>
            <a:chExt cx="2248432" cy="1136793"/>
          </a:xfrm>
        </p:grpSpPr>
        <p:sp>
          <p:nvSpPr>
            <p:cNvPr id="25"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2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27" name="Group 134"/>
            <p:cNvGrpSpPr/>
            <p:nvPr/>
          </p:nvGrpSpPr>
          <p:grpSpPr>
            <a:xfrm>
              <a:off x="166963" y="4900238"/>
              <a:ext cx="2213812" cy="1046746"/>
              <a:chOff x="613629" y="5301208"/>
              <a:chExt cx="1438091" cy="432048"/>
            </a:xfrm>
          </p:grpSpPr>
          <p:sp>
            <p:nvSpPr>
              <p:cNvPr id="2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2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30" name="Rectangle 2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3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32" name="Group 323"/>
          <p:cNvGrpSpPr/>
          <p:nvPr/>
        </p:nvGrpSpPr>
        <p:grpSpPr>
          <a:xfrm>
            <a:off x="3589690" y="2256015"/>
            <a:ext cx="418988" cy="158879"/>
            <a:chOff x="166963" y="4810191"/>
            <a:chExt cx="2248432" cy="1136793"/>
          </a:xfrm>
        </p:grpSpPr>
        <p:sp>
          <p:nvSpPr>
            <p:cNvPr id="33"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3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35" name="Group 134"/>
            <p:cNvGrpSpPr/>
            <p:nvPr/>
          </p:nvGrpSpPr>
          <p:grpSpPr>
            <a:xfrm>
              <a:off x="166963" y="4900238"/>
              <a:ext cx="2213812" cy="1046746"/>
              <a:chOff x="613629" y="5301208"/>
              <a:chExt cx="1438091" cy="432048"/>
            </a:xfrm>
          </p:grpSpPr>
          <p:sp>
            <p:nvSpPr>
              <p:cNvPr id="3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3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38" name="Rectangle 3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3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40" name="Group 323"/>
          <p:cNvGrpSpPr/>
          <p:nvPr/>
        </p:nvGrpSpPr>
        <p:grpSpPr>
          <a:xfrm>
            <a:off x="2868927" y="2611017"/>
            <a:ext cx="418988" cy="158879"/>
            <a:chOff x="166963" y="4810191"/>
            <a:chExt cx="2248432" cy="1136793"/>
          </a:xfrm>
        </p:grpSpPr>
        <p:sp>
          <p:nvSpPr>
            <p:cNvPr id="41"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4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43" name="Group 134"/>
            <p:cNvGrpSpPr/>
            <p:nvPr/>
          </p:nvGrpSpPr>
          <p:grpSpPr>
            <a:xfrm>
              <a:off x="166963" y="4900238"/>
              <a:ext cx="2213812" cy="1046746"/>
              <a:chOff x="613629" y="5301208"/>
              <a:chExt cx="1438091" cy="432048"/>
            </a:xfrm>
          </p:grpSpPr>
          <p:sp>
            <p:nvSpPr>
              <p:cNvPr id="4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4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46" name="Rectangle 4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4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48" name="Group 323"/>
          <p:cNvGrpSpPr/>
          <p:nvPr/>
        </p:nvGrpSpPr>
        <p:grpSpPr>
          <a:xfrm>
            <a:off x="5891825" y="3191931"/>
            <a:ext cx="418988" cy="158879"/>
            <a:chOff x="166963" y="4810191"/>
            <a:chExt cx="2248432" cy="1136793"/>
          </a:xfrm>
        </p:grpSpPr>
        <p:sp>
          <p:nvSpPr>
            <p:cNvPr id="49"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5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51" name="Group 134"/>
            <p:cNvGrpSpPr/>
            <p:nvPr/>
          </p:nvGrpSpPr>
          <p:grpSpPr>
            <a:xfrm>
              <a:off x="166963" y="4900238"/>
              <a:ext cx="2213812" cy="1046746"/>
              <a:chOff x="613629" y="5301208"/>
              <a:chExt cx="1438091" cy="432048"/>
            </a:xfrm>
          </p:grpSpPr>
          <p:sp>
            <p:nvSpPr>
              <p:cNvPr id="5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5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54" name="Rectangle 5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5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56" name="Group 323"/>
          <p:cNvGrpSpPr/>
          <p:nvPr/>
        </p:nvGrpSpPr>
        <p:grpSpPr>
          <a:xfrm>
            <a:off x="5558338" y="2264084"/>
            <a:ext cx="418988" cy="158879"/>
            <a:chOff x="166963" y="4810191"/>
            <a:chExt cx="2248432" cy="1136793"/>
          </a:xfrm>
        </p:grpSpPr>
        <p:sp>
          <p:nvSpPr>
            <p:cNvPr id="57"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5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59" name="Group 134"/>
            <p:cNvGrpSpPr/>
            <p:nvPr/>
          </p:nvGrpSpPr>
          <p:grpSpPr>
            <a:xfrm>
              <a:off x="166963" y="4900238"/>
              <a:ext cx="2213812" cy="1046746"/>
              <a:chOff x="613629" y="5301208"/>
              <a:chExt cx="1438091" cy="432048"/>
            </a:xfrm>
          </p:grpSpPr>
          <p:sp>
            <p:nvSpPr>
              <p:cNvPr id="6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6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62" name="Rectangle 6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6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64" name="Group 323"/>
          <p:cNvGrpSpPr/>
          <p:nvPr/>
        </p:nvGrpSpPr>
        <p:grpSpPr>
          <a:xfrm>
            <a:off x="6709407" y="2546472"/>
            <a:ext cx="418988" cy="158879"/>
            <a:chOff x="166963" y="4810191"/>
            <a:chExt cx="2248432" cy="1136793"/>
          </a:xfrm>
        </p:grpSpPr>
        <p:sp>
          <p:nvSpPr>
            <p:cNvPr id="65"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6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67" name="Group 134"/>
            <p:cNvGrpSpPr/>
            <p:nvPr/>
          </p:nvGrpSpPr>
          <p:grpSpPr>
            <a:xfrm>
              <a:off x="166963" y="4900238"/>
              <a:ext cx="2213812" cy="1046746"/>
              <a:chOff x="613629" y="5301208"/>
              <a:chExt cx="1438091" cy="432048"/>
            </a:xfrm>
          </p:grpSpPr>
          <p:sp>
            <p:nvSpPr>
              <p:cNvPr id="6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6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70" name="Rectangle 6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7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72" name="Group 323"/>
          <p:cNvGrpSpPr/>
          <p:nvPr/>
        </p:nvGrpSpPr>
        <p:grpSpPr>
          <a:xfrm>
            <a:off x="5977887" y="2514199"/>
            <a:ext cx="418988" cy="158879"/>
            <a:chOff x="166963" y="4810191"/>
            <a:chExt cx="2248432" cy="1136793"/>
          </a:xfrm>
        </p:grpSpPr>
        <p:sp>
          <p:nvSpPr>
            <p:cNvPr id="73"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7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75" name="Group 134"/>
            <p:cNvGrpSpPr/>
            <p:nvPr/>
          </p:nvGrpSpPr>
          <p:grpSpPr>
            <a:xfrm>
              <a:off x="166963" y="4900238"/>
              <a:ext cx="2213812" cy="1046746"/>
              <a:chOff x="613629" y="5301208"/>
              <a:chExt cx="1438091" cy="432048"/>
            </a:xfrm>
          </p:grpSpPr>
          <p:sp>
            <p:nvSpPr>
              <p:cNvPr id="7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7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78" name="Rectangle 7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7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sp>
        <p:nvSpPr>
          <p:cNvPr id="80" name="TextBox 79"/>
          <p:cNvSpPr txBox="1"/>
          <p:nvPr/>
        </p:nvSpPr>
        <p:spPr>
          <a:xfrm>
            <a:off x="522823" y="1124223"/>
            <a:ext cx="8712642" cy="369332"/>
          </a:xfrm>
          <a:prstGeom prst="rect">
            <a:avLst/>
          </a:prstGeom>
          <a:noFill/>
        </p:spPr>
        <p:txBody>
          <a:bodyPr wrap="none" rtlCol="0">
            <a:spAutoFit/>
          </a:bodyPr>
          <a:lstStyle/>
          <a:p>
            <a:r>
              <a:rPr lang="en-US" dirty="0"/>
              <a:t>… communicating via </a:t>
            </a:r>
            <a:r>
              <a:rPr lang="en-US" dirty="0" smtClean="0"/>
              <a:t>the intrinsically secure </a:t>
            </a:r>
            <a:r>
              <a:rPr lang="en-US" i="1" dirty="0"/>
              <a:t>highly localized </a:t>
            </a:r>
            <a:r>
              <a:rPr lang="en-US" i="1" dirty="0" smtClean="0"/>
              <a:t>fog of </a:t>
            </a:r>
            <a:r>
              <a:rPr lang="en-US" dirty="0" smtClean="0"/>
              <a:t>communications</a:t>
            </a:r>
            <a:endParaRPr lang="en-US" dirty="0">
              <a:solidFill>
                <a:schemeClr val="tx1"/>
              </a:solidFill>
            </a:endParaRPr>
          </a:p>
        </p:txBody>
      </p:sp>
      <p:sp>
        <p:nvSpPr>
          <p:cNvPr id="81" name="Cloud Callout 80"/>
          <p:cNvSpPr/>
          <p:nvPr/>
        </p:nvSpPr>
        <p:spPr bwMode="auto">
          <a:xfrm flipV="1">
            <a:off x="254374" y="1431443"/>
            <a:ext cx="8104318" cy="2750398"/>
          </a:xfrm>
          <a:prstGeom prst="cloudCallout">
            <a:avLst>
              <a:gd name="adj1" fmla="val 54859"/>
              <a:gd name="adj2" fmla="val 46569"/>
            </a:avLst>
          </a:prstGeom>
          <a:solidFill>
            <a:schemeClr val="accent1">
              <a:alpha val="43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endParaRPr lang="en-GB" sz="900" dirty="0" smtClean="0">
              <a:latin typeface="Arial" pitchFamily="34" charset="0"/>
            </a:endParaRPr>
          </a:p>
        </p:txBody>
      </p:sp>
      <p:sp>
        <p:nvSpPr>
          <p:cNvPr id="6" name="TextBox 5"/>
          <p:cNvSpPr txBox="1"/>
          <p:nvPr/>
        </p:nvSpPr>
        <p:spPr>
          <a:xfrm>
            <a:off x="297589" y="827251"/>
            <a:ext cx="6006773" cy="369332"/>
          </a:xfrm>
          <a:prstGeom prst="rect">
            <a:avLst/>
          </a:prstGeom>
          <a:solidFill>
            <a:schemeClr val="bg1"/>
          </a:solidFill>
        </p:spPr>
        <p:txBody>
          <a:bodyPr wrap="none" rtlCol="0">
            <a:spAutoFit/>
          </a:bodyPr>
          <a:lstStyle/>
          <a:p>
            <a:r>
              <a:rPr lang="en-US" dirty="0" smtClean="0">
                <a:solidFill>
                  <a:schemeClr val="tx1"/>
                </a:solidFill>
              </a:rPr>
              <a:t>Put measurement/control/comms CCF </a:t>
            </a:r>
            <a:r>
              <a:rPr lang="en-US" i="1" dirty="0" smtClean="0">
                <a:solidFill>
                  <a:schemeClr val="tx1"/>
                </a:solidFill>
              </a:rPr>
              <a:t>inside </a:t>
            </a:r>
            <a:r>
              <a:rPr lang="en-US" dirty="0" smtClean="0">
                <a:solidFill>
                  <a:schemeClr val="tx1"/>
                </a:solidFill>
              </a:rPr>
              <a:t>the asset…</a:t>
            </a:r>
            <a:endParaRPr lang="en-US" dirty="0">
              <a:solidFill>
                <a:schemeClr val="tx1"/>
              </a:solidFill>
            </a:endParaRPr>
          </a:p>
        </p:txBody>
      </p:sp>
      <p:sp>
        <p:nvSpPr>
          <p:cNvPr id="82" name="TextBox 81"/>
          <p:cNvSpPr txBox="1"/>
          <p:nvPr/>
        </p:nvSpPr>
        <p:spPr>
          <a:xfrm>
            <a:off x="697857" y="3506860"/>
            <a:ext cx="7609776" cy="369332"/>
          </a:xfrm>
          <a:prstGeom prst="rect">
            <a:avLst/>
          </a:prstGeom>
          <a:noFill/>
        </p:spPr>
        <p:txBody>
          <a:bodyPr wrap="none" rtlCol="0">
            <a:spAutoFit/>
          </a:bodyPr>
          <a:lstStyle/>
          <a:p>
            <a:r>
              <a:rPr lang="en-US" dirty="0" smtClean="0">
                <a:solidFill>
                  <a:schemeClr val="tx1"/>
                </a:solidFill>
              </a:rPr>
              <a:t>…handling routine process control – most usually with </a:t>
            </a:r>
            <a:r>
              <a:rPr lang="en-US" i="1" dirty="0" smtClean="0">
                <a:solidFill>
                  <a:schemeClr val="tx1"/>
                </a:solidFill>
              </a:rPr>
              <a:t>nearest neighbors</a:t>
            </a:r>
            <a:endParaRPr lang="en-US" i="1" dirty="0">
              <a:solidFill>
                <a:schemeClr val="tx1"/>
              </a:solidFill>
            </a:endParaRPr>
          </a:p>
        </p:txBody>
      </p:sp>
      <p:sp>
        <p:nvSpPr>
          <p:cNvPr id="83" name="TextBox 82"/>
          <p:cNvSpPr txBox="1"/>
          <p:nvPr/>
        </p:nvSpPr>
        <p:spPr>
          <a:xfrm>
            <a:off x="697857" y="3875328"/>
            <a:ext cx="5775940" cy="369332"/>
          </a:xfrm>
          <a:prstGeom prst="rect">
            <a:avLst/>
          </a:prstGeom>
          <a:noFill/>
        </p:spPr>
        <p:txBody>
          <a:bodyPr wrap="none" rtlCol="0">
            <a:spAutoFit/>
          </a:bodyPr>
          <a:lstStyle/>
          <a:p>
            <a:r>
              <a:rPr lang="en-US" dirty="0" smtClean="0">
                <a:solidFill>
                  <a:schemeClr val="tx1"/>
                </a:solidFill>
              </a:rPr>
              <a:t>…as well as asset performance management - </a:t>
            </a:r>
            <a:r>
              <a:rPr lang="en-US" i="1" dirty="0" smtClean="0">
                <a:solidFill>
                  <a:schemeClr val="tx1"/>
                </a:solidFill>
              </a:rPr>
              <a:t>avatars</a:t>
            </a:r>
            <a:endParaRPr lang="en-US" i="1" dirty="0">
              <a:solidFill>
                <a:schemeClr val="tx1"/>
              </a:solidFill>
            </a:endParaRPr>
          </a:p>
        </p:txBody>
      </p:sp>
      <p:sp>
        <p:nvSpPr>
          <p:cNvPr id="84" name="TextBox 83"/>
          <p:cNvSpPr txBox="1"/>
          <p:nvPr/>
        </p:nvSpPr>
        <p:spPr>
          <a:xfrm>
            <a:off x="404428" y="4246504"/>
            <a:ext cx="8533105" cy="369332"/>
          </a:xfrm>
          <a:prstGeom prst="rect">
            <a:avLst/>
          </a:prstGeom>
          <a:noFill/>
        </p:spPr>
        <p:txBody>
          <a:bodyPr wrap="none" rtlCol="0">
            <a:spAutoFit/>
          </a:bodyPr>
          <a:lstStyle/>
          <a:p>
            <a:r>
              <a:rPr lang="en-US" dirty="0" smtClean="0">
                <a:solidFill>
                  <a:schemeClr val="tx1"/>
                </a:solidFill>
              </a:rPr>
              <a:t>…aware of environment – self configuring (ie modeling).  No need to keep models</a:t>
            </a:r>
            <a:endParaRPr lang="en-US" i="1" dirty="0">
              <a:solidFill>
                <a:schemeClr val="tx1"/>
              </a:solidFill>
            </a:endParaRPr>
          </a:p>
        </p:txBody>
      </p:sp>
      <p:sp>
        <p:nvSpPr>
          <p:cNvPr id="85" name="TextBox 84"/>
          <p:cNvSpPr txBox="1"/>
          <p:nvPr/>
        </p:nvSpPr>
        <p:spPr>
          <a:xfrm>
            <a:off x="2243402" y="4743852"/>
            <a:ext cx="4615366" cy="400110"/>
          </a:xfrm>
          <a:prstGeom prst="rect">
            <a:avLst/>
          </a:prstGeom>
          <a:noFill/>
        </p:spPr>
        <p:txBody>
          <a:bodyPr wrap="none" rtlCol="0">
            <a:spAutoFit/>
          </a:bodyPr>
          <a:lstStyle/>
          <a:p>
            <a:r>
              <a:rPr lang="en-US" sz="2000" b="1" i="1" dirty="0" smtClean="0">
                <a:solidFill>
                  <a:srgbClr val="36C746"/>
                </a:solidFill>
              </a:rPr>
              <a:t>As defined by the </a:t>
            </a:r>
            <a:r>
              <a:rPr lang="en-US" sz="2000" b="1" i="1" u="sng" dirty="0" smtClean="0">
                <a:solidFill>
                  <a:srgbClr val="36C746"/>
                </a:solidFill>
              </a:rPr>
              <a:t>equipment</a:t>
            </a:r>
            <a:r>
              <a:rPr lang="en-US" sz="2000" b="1" i="1" dirty="0" smtClean="0">
                <a:solidFill>
                  <a:srgbClr val="36C746"/>
                </a:solidFill>
              </a:rPr>
              <a:t> vendor</a:t>
            </a:r>
            <a:endParaRPr lang="en-US" sz="2000" b="1" i="1" dirty="0">
              <a:solidFill>
                <a:srgbClr val="36C746"/>
              </a:solidFill>
            </a:endParaRPr>
          </a:p>
        </p:txBody>
      </p:sp>
      <p:sp>
        <p:nvSpPr>
          <p:cNvPr id="86" name="Down Arrow 85"/>
          <p:cNvSpPr/>
          <p:nvPr/>
        </p:nvSpPr>
        <p:spPr>
          <a:xfrm>
            <a:off x="2900734" y="3573420"/>
            <a:ext cx="3295477" cy="1234440"/>
          </a:xfrm>
          <a:prstGeom prst="downArrow">
            <a:avLst>
              <a:gd name="adj1" fmla="val 70533"/>
              <a:gd name="adj2" fmla="val 50000"/>
            </a:avLst>
          </a:prstGeom>
          <a:solidFill>
            <a:srgbClr val="36C746">
              <a:alpha val="50000"/>
            </a:srgbClr>
          </a:solid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83330" y="1740185"/>
            <a:ext cx="6332183" cy="707886"/>
          </a:xfrm>
          <a:prstGeom prst="rect">
            <a:avLst/>
          </a:prstGeom>
          <a:solidFill>
            <a:schemeClr val="tx2">
              <a:lumMod val="20000"/>
              <a:lumOff val="80000"/>
            </a:schemeClr>
          </a:solidFill>
        </p:spPr>
        <p:txBody>
          <a:bodyPr wrap="none" rtlCol="0">
            <a:spAutoFit/>
          </a:bodyPr>
          <a:lstStyle/>
          <a:p>
            <a:r>
              <a:rPr lang="en-US" sz="2000" dirty="0" smtClean="0"/>
              <a:t>…as complex as a FCC power recovery turbine..</a:t>
            </a:r>
          </a:p>
          <a:p>
            <a:r>
              <a:rPr lang="en-US" sz="2000" dirty="0" smtClean="0"/>
              <a:t>…or as humble as a length of pipe (or act as repeater)</a:t>
            </a:r>
            <a:endParaRPr lang="en-US" sz="2000" dirty="0"/>
          </a:p>
        </p:txBody>
      </p:sp>
      <p:sp>
        <p:nvSpPr>
          <p:cNvPr id="87" name="TextBox 86"/>
          <p:cNvSpPr txBox="1"/>
          <p:nvPr/>
        </p:nvSpPr>
        <p:spPr>
          <a:xfrm>
            <a:off x="1087848" y="2716662"/>
            <a:ext cx="6933565" cy="707886"/>
          </a:xfrm>
          <a:prstGeom prst="rect">
            <a:avLst/>
          </a:prstGeom>
          <a:solidFill>
            <a:schemeClr val="accent5">
              <a:lumMod val="20000"/>
              <a:lumOff val="80000"/>
            </a:schemeClr>
          </a:solidFill>
        </p:spPr>
        <p:txBody>
          <a:bodyPr wrap="none" rtlCol="0">
            <a:spAutoFit/>
          </a:bodyPr>
          <a:lstStyle/>
          <a:p>
            <a:r>
              <a:rPr lang="en-US" sz="2000" dirty="0" smtClean="0"/>
              <a:t>…empowering equipment at the very edge of the process</a:t>
            </a:r>
          </a:p>
          <a:p>
            <a:r>
              <a:rPr lang="en-US" sz="2000" dirty="0" smtClean="0"/>
              <a:t>…with </a:t>
            </a:r>
            <a:r>
              <a:rPr lang="en-US" sz="2000" i="1" dirty="0" smtClean="0"/>
              <a:t>the vendor’s IP</a:t>
            </a:r>
            <a:r>
              <a:rPr lang="en-US" sz="2000" dirty="0" smtClean="0"/>
              <a:t> – they know their equipment the best</a:t>
            </a:r>
            <a:endParaRPr lang="en-US" sz="2000" dirty="0"/>
          </a:p>
        </p:txBody>
      </p:sp>
      <p:sp>
        <p:nvSpPr>
          <p:cNvPr id="88" name="TextBox 87"/>
          <p:cNvSpPr txBox="1"/>
          <p:nvPr/>
        </p:nvSpPr>
        <p:spPr>
          <a:xfrm rot="18407230">
            <a:off x="-186358" y="3946482"/>
            <a:ext cx="1768433" cy="400110"/>
          </a:xfrm>
          <a:prstGeom prst="rect">
            <a:avLst/>
          </a:prstGeom>
          <a:noFill/>
          <a:ln w="28575">
            <a:solidFill>
              <a:srgbClr val="00B050"/>
            </a:solidFill>
          </a:ln>
        </p:spPr>
        <p:txBody>
          <a:bodyPr wrap="none" rtlCol="0">
            <a:spAutoFit/>
          </a:bodyPr>
          <a:lstStyle/>
          <a:p>
            <a:r>
              <a:rPr lang="en-US" sz="2000" b="1" dirty="0">
                <a:solidFill>
                  <a:srgbClr val="36C746"/>
                </a:solidFill>
              </a:rPr>
              <a:t>Autonomous</a:t>
            </a:r>
            <a:endParaRPr lang="en-US" sz="2000" b="1" dirty="0">
              <a:solidFill>
                <a:srgbClr val="36C746"/>
              </a:solidFill>
            </a:endParaRPr>
          </a:p>
        </p:txBody>
      </p:sp>
    </p:spTree>
    <p:extLst>
      <p:ext uri="{BB962C8B-B14F-4D97-AF65-F5344CB8AC3E}">
        <p14:creationId xmlns:p14="http://schemas.microsoft.com/office/powerpoint/2010/main" val="186069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000"/>
                                        <p:tgtEl>
                                          <p:spTgt spid="40"/>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2000"/>
                                        <p:tgtEl>
                                          <p:spTgt spid="56"/>
                                        </p:tgtEl>
                                      </p:cBhvr>
                                    </p:animEffect>
                                  </p:childTnLst>
                                </p:cTn>
                              </p:par>
                            </p:childTnLst>
                          </p:cTn>
                        </p:par>
                        <p:par>
                          <p:cTn id="37" fill="hold">
                            <p:stCondLst>
                              <p:cond delay="14000"/>
                            </p:stCondLst>
                            <p:childTnLst>
                              <p:par>
                                <p:cTn id="38" presetID="10"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2000"/>
                                        <p:tgtEl>
                                          <p:spTgt spid="64"/>
                                        </p:tgtEl>
                                      </p:cBhvr>
                                    </p:animEffect>
                                  </p:childTnLst>
                                </p:cTn>
                              </p:par>
                            </p:childTnLst>
                          </p:cTn>
                        </p:par>
                        <p:par>
                          <p:cTn id="41" fill="hold">
                            <p:stCondLst>
                              <p:cond delay="16000"/>
                            </p:stCondLst>
                            <p:childTnLst>
                              <p:par>
                                <p:cTn id="42" presetID="10" presetClass="entr" presetSubtype="0"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20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2000"/>
                                        <p:tgtEl>
                                          <p:spTgt spid="8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20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20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2000"/>
                                        <p:tgtEl>
                                          <p:spTgt spid="8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20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up)">
                                      <p:cBhvr>
                                        <p:cTn id="73" dur="2000"/>
                                        <p:tgtEl>
                                          <p:spTgt spid="86"/>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2000"/>
                                        <p:tgtEl>
                                          <p:spTgt spid="8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8"/>
                                        </p:tgtEl>
                                        <p:attrNameLst>
                                          <p:attrName>style.visibility</p:attrName>
                                        </p:attrNameLst>
                                      </p:cBhvr>
                                      <p:to>
                                        <p:strVal val="visible"/>
                                      </p:to>
                                    </p:set>
                                    <p:anim calcmode="lin" valueType="num">
                                      <p:cBhvr>
                                        <p:cTn id="82" dur="1900" fill="hold"/>
                                        <p:tgtEl>
                                          <p:spTgt spid="88"/>
                                        </p:tgtEl>
                                        <p:attrNameLst>
                                          <p:attrName>ppt_w</p:attrName>
                                        </p:attrNameLst>
                                      </p:cBhvr>
                                      <p:tavLst>
                                        <p:tav tm="0">
                                          <p:val>
                                            <p:fltVal val="0"/>
                                          </p:val>
                                        </p:tav>
                                        <p:tav tm="100000">
                                          <p:val>
                                            <p:strVal val="#ppt_w"/>
                                          </p:val>
                                        </p:tav>
                                      </p:tavLst>
                                    </p:anim>
                                    <p:anim calcmode="lin" valueType="num">
                                      <p:cBhvr>
                                        <p:cTn id="83" dur="1900" fill="hold"/>
                                        <p:tgtEl>
                                          <p:spTgt spid="88"/>
                                        </p:tgtEl>
                                        <p:attrNameLst>
                                          <p:attrName>ppt_h</p:attrName>
                                        </p:attrNameLst>
                                      </p:cBhvr>
                                      <p:tavLst>
                                        <p:tav tm="0">
                                          <p:val>
                                            <p:fltVal val="0"/>
                                          </p:val>
                                        </p:tav>
                                        <p:tav tm="100000">
                                          <p:val>
                                            <p:strVal val="#ppt_h"/>
                                          </p:val>
                                        </p:tav>
                                      </p:tavLst>
                                    </p:anim>
                                    <p:animEffect transition="in" filter="fade">
                                      <p:cBhvr>
                                        <p:cTn id="84" dur="19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
                                            <p:bg/>
                                          </p:spTgt>
                                        </p:tgtEl>
                                        <p:attrNameLst>
                                          <p:attrName>style.visibility</p:attrName>
                                        </p:attrNameLst>
                                      </p:cBhvr>
                                      <p:to>
                                        <p:strVal val="visible"/>
                                      </p:to>
                                    </p:set>
                                    <p:anim calcmode="lin" valueType="num">
                                      <p:cBhvr>
                                        <p:cTn id="89" dur="2000" fill="hold"/>
                                        <p:tgtEl>
                                          <p:spTgt spid="3">
                                            <p:bg/>
                                          </p:spTgt>
                                        </p:tgtEl>
                                        <p:attrNameLst>
                                          <p:attrName>ppt_w</p:attrName>
                                        </p:attrNameLst>
                                      </p:cBhvr>
                                      <p:tavLst>
                                        <p:tav tm="0">
                                          <p:val>
                                            <p:fltVal val="0"/>
                                          </p:val>
                                        </p:tav>
                                        <p:tav tm="100000">
                                          <p:val>
                                            <p:strVal val="#ppt_w"/>
                                          </p:val>
                                        </p:tav>
                                      </p:tavLst>
                                    </p:anim>
                                    <p:anim calcmode="lin" valueType="num">
                                      <p:cBhvr>
                                        <p:cTn id="90" dur="2000" fill="hold"/>
                                        <p:tgtEl>
                                          <p:spTgt spid="3">
                                            <p:bg/>
                                          </p:spTgt>
                                        </p:tgtEl>
                                        <p:attrNameLst>
                                          <p:attrName>ppt_h</p:attrName>
                                        </p:attrNameLst>
                                      </p:cBhvr>
                                      <p:tavLst>
                                        <p:tav tm="0">
                                          <p:val>
                                            <p:fltVal val="0"/>
                                          </p:val>
                                        </p:tav>
                                        <p:tav tm="100000">
                                          <p:val>
                                            <p:strVal val="#ppt_h"/>
                                          </p:val>
                                        </p:tav>
                                      </p:tavLst>
                                    </p:anim>
                                    <p:animEffect transition="in" filter="fade">
                                      <p:cBhvr>
                                        <p:cTn id="91" dur="2000"/>
                                        <p:tgtEl>
                                          <p:spTgt spid="3">
                                            <p:bg/>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
                                            <p:txEl>
                                              <p:pRg st="0" end="0"/>
                                            </p:txEl>
                                          </p:spTgt>
                                        </p:tgtEl>
                                        <p:attrNameLst>
                                          <p:attrName>style.visibility</p:attrName>
                                        </p:attrNameLst>
                                      </p:cBhvr>
                                      <p:to>
                                        <p:strVal val="visible"/>
                                      </p:to>
                                    </p:set>
                                    <p:anim calcmode="lin" valueType="num">
                                      <p:cBhvr>
                                        <p:cTn id="96"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97"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8" dur="2000"/>
                                        <p:tgtEl>
                                          <p:spTgt spid="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
                                            <p:txEl>
                                              <p:pRg st="1" end="1"/>
                                            </p:txEl>
                                          </p:spTgt>
                                        </p:tgtEl>
                                        <p:attrNameLst>
                                          <p:attrName>style.visibility</p:attrName>
                                        </p:attrNameLst>
                                      </p:cBhvr>
                                      <p:to>
                                        <p:strVal val="visible"/>
                                      </p:to>
                                    </p:set>
                                    <p:anim calcmode="lin" valueType="num">
                                      <p:cBhvr>
                                        <p:cTn id="10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0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05" dur="2000"/>
                                        <p:tgtEl>
                                          <p:spTgt spid="3">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7">
                                            <p:bg/>
                                          </p:spTgt>
                                        </p:tgtEl>
                                        <p:attrNameLst>
                                          <p:attrName>style.visibility</p:attrName>
                                        </p:attrNameLst>
                                      </p:cBhvr>
                                      <p:to>
                                        <p:strVal val="visible"/>
                                      </p:to>
                                    </p:set>
                                    <p:anim calcmode="lin" valueType="num">
                                      <p:cBhvr>
                                        <p:cTn id="110" dur="2000" fill="hold"/>
                                        <p:tgtEl>
                                          <p:spTgt spid="87">
                                            <p:bg/>
                                          </p:spTgt>
                                        </p:tgtEl>
                                        <p:attrNameLst>
                                          <p:attrName>ppt_w</p:attrName>
                                        </p:attrNameLst>
                                      </p:cBhvr>
                                      <p:tavLst>
                                        <p:tav tm="0">
                                          <p:val>
                                            <p:fltVal val="0"/>
                                          </p:val>
                                        </p:tav>
                                        <p:tav tm="100000">
                                          <p:val>
                                            <p:strVal val="#ppt_w"/>
                                          </p:val>
                                        </p:tav>
                                      </p:tavLst>
                                    </p:anim>
                                    <p:anim calcmode="lin" valueType="num">
                                      <p:cBhvr>
                                        <p:cTn id="111" dur="2000" fill="hold"/>
                                        <p:tgtEl>
                                          <p:spTgt spid="87">
                                            <p:bg/>
                                          </p:spTgt>
                                        </p:tgtEl>
                                        <p:attrNameLst>
                                          <p:attrName>ppt_h</p:attrName>
                                        </p:attrNameLst>
                                      </p:cBhvr>
                                      <p:tavLst>
                                        <p:tav tm="0">
                                          <p:val>
                                            <p:fltVal val="0"/>
                                          </p:val>
                                        </p:tav>
                                        <p:tav tm="100000">
                                          <p:val>
                                            <p:strVal val="#ppt_h"/>
                                          </p:val>
                                        </p:tav>
                                      </p:tavLst>
                                    </p:anim>
                                    <p:animEffect transition="in" filter="fade">
                                      <p:cBhvr>
                                        <p:cTn id="112" dur="2000"/>
                                        <p:tgtEl>
                                          <p:spTgt spid="87">
                                            <p:bg/>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87">
                                            <p:txEl>
                                              <p:pRg st="0" end="0"/>
                                            </p:txEl>
                                          </p:spTgt>
                                        </p:tgtEl>
                                        <p:attrNameLst>
                                          <p:attrName>style.visibility</p:attrName>
                                        </p:attrNameLst>
                                      </p:cBhvr>
                                      <p:to>
                                        <p:strVal val="visible"/>
                                      </p:to>
                                    </p:set>
                                    <p:anim calcmode="lin" valueType="num">
                                      <p:cBhvr>
                                        <p:cTn id="117" dur="2000" fill="hold"/>
                                        <p:tgtEl>
                                          <p:spTgt spid="87">
                                            <p:txEl>
                                              <p:pRg st="0" end="0"/>
                                            </p:txEl>
                                          </p:spTgt>
                                        </p:tgtEl>
                                        <p:attrNameLst>
                                          <p:attrName>ppt_w</p:attrName>
                                        </p:attrNameLst>
                                      </p:cBhvr>
                                      <p:tavLst>
                                        <p:tav tm="0">
                                          <p:val>
                                            <p:fltVal val="0"/>
                                          </p:val>
                                        </p:tav>
                                        <p:tav tm="100000">
                                          <p:val>
                                            <p:strVal val="#ppt_w"/>
                                          </p:val>
                                        </p:tav>
                                      </p:tavLst>
                                    </p:anim>
                                    <p:anim calcmode="lin" valueType="num">
                                      <p:cBhvr>
                                        <p:cTn id="118" dur="2000" fill="hold"/>
                                        <p:tgtEl>
                                          <p:spTgt spid="87">
                                            <p:txEl>
                                              <p:pRg st="0" end="0"/>
                                            </p:txEl>
                                          </p:spTgt>
                                        </p:tgtEl>
                                        <p:attrNameLst>
                                          <p:attrName>ppt_h</p:attrName>
                                        </p:attrNameLst>
                                      </p:cBhvr>
                                      <p:tavLst>
                                        <p:tav tm="0">
                                          <p:val>
                                            <p:fltVal val="0"/>
                                          </p:val>
                                        </p:tav>
                                        <p:tav tm="100000">
                                          <p:val>
                                            <p:strVal val="#ppt_h"/>
                                          </p:val>
                                        </p:tav>
                                      </p:tavLst>
                                    </p:anim>
                                    <p:animEffect transition="in" filter="fade">
                                      <p:cBhvr>
                                        <p:cTn id="119" dur="2000"/>
                                        <p:tgtEl>
                                          <p:spTgt spid="87">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87">
                                            <p:txEl>
                                              <p:pRg st="1" end="1"/>
                                            </p:txEl>
                                          </p:spTgt>
                                        </p:tgtEl>
                                        <p:attrNameLst>
                                          <p:attrName>style.visibility</p:attrName>
                                        </p:attrNameLst>
                                      </p:cBhvr>
                                      <p:to>
                                        <p:strVal val="visible"/>
                                      </p:to>
                                    </p:set>
                                    <p:anim calcmode="lin" valueType="num">
                                      <p:cBhvr>
                                        <p:cTn id="124" dur="2000" fill="hold"/>
                                        <p:tgtEl>
                                          <p:spTgt spid="87">
                                            <p:txEl>
                                              <p:pRg st="1" end="1"/>
                                            </p:txEl>
                                          </p:spTgt>
                                        </p:tgtEl>
                                        <p:attrNameLst>
                                          <p:attrName>ppt_w</p:attrName>
                                        </p:attrNameLst>
                                      </p:cBhvr>
                                      <p:tavLst>
                                        <p:tav tm="0">
                                          <p:val>
                                            <p:fltVal val="0"/>
                                          </p:val>
                                        </p:tav>
                                        <p:tav tm="100000">
                                          <p:val>
                                            <p:strVal val="#ppt_w"/>
                                          </p:val>
                                        </p:tav>
                                      </p:tavLst>
                                    </p:anim>
                                    <p:anim calcmode="lin" valueType="num">
                                      <p:cBhvr>
                                        <p:cTn id="125" dur="2000" fill="hold"/>
                                        <p:tgtEl>
                                          <p:spTgt spid="87">
                                            <p:txEl>
                                              <p:pRg st="1" end="1"/>
                                            </p:txEl>
                                          </p:spTgt>
                                        </p:tgtEl>
                                        <p:attrNameLst>
                                          <p:attrName>ppt_h</p:attrName>
                                        </p:attrNameLst>
                                      </p:cBhvr>
                                      <p:tavLst>
                                        <p:tav tm="0">
                                          <p:val>
                                            <p:fltVal val="0"/>
                                          </p:val>
                                        </p:tav>
                                        <p:tav tm="100000">
                                          <p:val>
                                            <p:strVal val="#ppt_h"/>
                                          </p:val>
                                        </p:tav>
                                      </p:tavLst>
                                    </p:anim>
                                    <p:animEffect transition="in" filter="fade">
                                      <p:cBhvr>
                                        <p:cTn id="126" dur="2000"/>
                                        <p:tgtEl>
                                          <p:spTgt spid="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P spid="6" grpId="0" animBg="1"/>
      <p:bldP spid="82" grpId="0"/>
      <p:bldP spid="83" grpId="0"/>
      <p:bldP spid="84" grpId="0"/>
      <p:bldP spid="85" grpId="0"/>
      <p:bldP spid="86" grpId="0" animBg="1"/>
      <p:bldP spid="3" grpId="0" build="p" bldLvl="2" animBg="1"/>
      <p:bldP spid="87" grpId="0" build="p" bldLvl="2"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
          <p:cNvPicPr>
            <a:picLocks noChangeAspect="1" noChangeArrowheads="1"/>
          </p:cNvPicPr>
          <p:nvPr/>
        </p:nvPicPr>
        <p:blipFill>
          <a:blip r:embed="rId2" cstate="print"/>
          <a:srcRect/>
          <a:stretch>
            <a:fillRect/>
          </a:stretch>
        </p:blipFill>
        <p:spPr bwMode="auto">
          <a:xfrm>
            <a:off x="467503" y="669051"/>
            <a:ext cx="8077200" cy="4295775"/>
          </a:xfrm>
          <a:prstGeom prst="rect">
            <a:avLst/>
          </a:prstGeom>
          <a:noFill/>
          <a:ln w="38100">
            <a:solidFill>
              <a:schemeClr val="tx1"/>
            </a:solidFill>
            <a:miter lim="800000"/>
            <a:headEnd/>
            <a:tailEnd/>
          </a:ln>
        </p:spPr>
      </p:pic>
      <p:grpSp>
        <p:nvGrpSpPr>
          <p:cNvPr id="1855" name="Group 1854"/>
          <p:cNvGrpSpPr/>
          <p:nvPr/>
        </p:nvGrpSpPr>
        <p:grpSpPr>
          <a:xfrm>
            <a:off x="1669487" y="2882463"/>
            <a:ext cx="2624149" cy="475488"/>
            <a:chOff x="1194816" y="3389376"/>
            <a:chExt cx="2624149" cy="633984"/>
          </a:xfrm>
        </p:grpSpPr>
        <p:sp>
          <p:nvSpPr>
            <p:cNvPr id="1828" name="Lightning Bolt 1827"/>
            <p:cNvSpPr/>
            <p:nvPr/>
          </p:nvSpPr>
          <p:spPr bwMode="auto">
            <a:xfrm>
              <a:off x="3499104" y="3706368"/>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29" name="Lightning Bolt 1828"/>
            <p:cNvSpPr/>
            <p:nvPr/>
          </p:nvSpPr>
          <p:spPr bwMode="auto">
            <a:xfrm rot="14299308">
              <a:off x="2450592" y="338937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0" name="Lightning Bolt 1829"/>
            <p:cNvSpPr/>
            <p:nvPr/>
          </p:nvSpPr>
          <p:spPr bwMode="auto">
            <a:xfrm rot="7385878">
              <a:off x="1194816" y="360883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64" name="Group 63"/>
            <p:cNvGrpSpPr/>
            <p:nvPr/>
          </p:nvGrpSpPr>
          <p:grpSpPr>
            <a:xfrm>
              <a:off x="1396479" y="3660914"/>
              <a:ext cx="2422486" cy="249282"/>
              <a:chOff x="772534" y="1498626"/>
              <a:chExt cx="7076621" cy="728209"/>
            </a:xfrm>
          </p:grpSpPr>
          <p:sp>
            <p:nvSpPr>
              <p:cNvPr id="66" name="Cloud Callout 65"/>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67" name="Group 323"/>
              <p:cNvGrpSpPr/>
              <p:nvPr/>
            </p:nvGrpSpPr>
            <p:grpSpPr>
              <a:xfrm>
                <a:off x="1233765" y="1896661"/>
                <a:ext cx="418985" cy="211839"/>
                <a:chOff x="166963" y="4810187"/>
                <a:chExt cx="2248432" cy="1136797"/>
              </a:xfrm>
            </p:grpSpPr>
            <p:sp>
              <p:nvSpPr>
                <p:cNvPr id="21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1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14" name="Group 134"/>
                <p:cNvGrpSpPr/>
                <p:nvPr/>
              </p:nvGrpSpPr>
              <p:grpSpPr>
                <a:xfrm>
                  <a:off x="166963" y="4900238"/>
                  <a:ext cx="2213812" cy="1046746"/>
                  <a:chOff x="613629" y="5301208"/>
                  <a:chExt cx="1438091" cy="432048"/>
                </a:xfrm>
              </p:grpSpPr>
              <p:sp>
                <p:nvSpPr>
                  <p:cNvPr id="21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1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17" name="Rectangle 21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1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 name="Group 323"/>
              <p:cNvGrpSpPr/>
              <p:nvPr/>
            </p:nvGrpSpPr>
            <p:grpSpPr>
              <a:xfrm>
                <a:off x="1803920" y="1961207"/>
                <a:ext cx="418985" cy="211839"/>
                <a:chOff x="166963" y="4810187"/>
                <a:chExt cx="2248432" cy="1136797"/>
              </a:xfrm>
            </p:grpSpPr>
            <p:sp>
              <p:nvSpPr>
                <p:cNvPr id="20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0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07" name="Group 134"/>
                <p:cNvGrpSpPr/>
                <p:nvPr/>
              </p:nvGrpSpPr>
              <p:grpSpPr>
                <a:xfrm>
                  <a:off x="166963" y="4900238"/>
                  <a:ext cx="2213812" cy="1046746"/>
                  <a:chOff x="613629" y="5301208"/>
                  <a:chExt cx="1438091" cy="432048"/>
                </a:xfrm>
              </p:grpSpPr>
              <p:sp>
                <p:nvSpPr>
                  <p:cNvPr id="20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0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10" name="Rectangle 20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1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 name="Group 323"/>
              <p:cNvGrpSpPr/>
              <p:nvPr/>
            </p:nvGrpSpPr>
            <p:grpSpPr>
              <a:xfrm>
                <a:off x="2406348" y="1993480"/>
                <a:ext cx="418985" cy="211839"/>
                <a:chOff x="166963" y="4810187"/>
                <a:chExt cx="2248432" cy="1136797"/>
              </a:xfrm>
            </p:grpSpPr>
            <p:sp>
              <p:nvSpPr>
                <p:cNvPr id="19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9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00" name="Group 134"/>
                <p:cNvGrpSpPr/>
                <p:nvPr/>
              </p:nvGrpSpPr>
              <p:grpSpPr>
                <a:xfrm>
                  <a:off x="166963" y="4900238"/>
                  <a:ext cx="2213812" cy="1046746"/>
                  <a:chOff x="613629" y="5301208"/>
                  <a:chExt cx="1438091" cy="432048"/>
                </a:xfrm>
              </p:grpSpPr>
              <p:sp>
                <p:nvSpPr>
                  <p:cNvPr id="20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0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03" name="Rectangle 20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0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0" name="Group 323"/>
              <p:cNvGrpSpPr/>
              <p:nvPr/>
            </p:nvGrpSpPr>
            <p:grpSpPr>
              <a:xfrm>
                <a:off x="3062564" y="1982723"/>
                <a:ext cx="418985" cy="211839"/>
                <a:chOff x="166963" y="4810187"/>
                <a:chExt cx="2248432" cy="1136797"/>
              </a:xfrm>
            </p:grpSpPr>
            <p:sp>
              <p:nvSpPr>
                <p:cNvPr id="19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9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93" name="Group 134"/>
                <p:cNvGrpSpPr/>
                <p:nvPr/>
              </p:nvGrpSpPr>
              <p:grpSpPr>
                <a:xfrm>
                  <a:off x="166963" y="4900238"/>
                  <a:ext cx="2213812" cy="1046746"/>
                  <a:chOff x="613629" y="5301208"/>
                  <a:chExt cx="1438091" cy="432048"/>
                </a:xfrm>
              </p:grpSpPr>
              <p:sp>
                <p:nvSpPr>
                  <p:cNvPr id="19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9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96" name="Rectangle 19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9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1" name="Group 323"/>
              <p:cNvGrpSpPr/>
              <p:nvPr/>
            </p:nvGrpSpPr>
            <p:grpSpPr>
              <a:xfrm>
                <a:off x="3912418" y="1993481"/>
                <a:ext cx="418985" cy="211839"/>
                <a:chOff x="166963" y="4810187"/>
                <a:chExt cx="2248432" cy="1136797"/>
              </a:xfrm>
            </p:grpSpPr>
            <p:sp>
              <p:nvSpPr>
                <p:cNvPr id="18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8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86" name="Group 134"/>
                <p:cNvGrpSpPr/>
                <p:nvPr/>
              </p:nvGrpSpPr>
              <p:grpSpPr>
                <a:xfrm>
                  <a:off x="166963" y="4900238"/>
                  <a:ext cx="2213812" cy="1046746"/>
                  <a:chOff x="613629" y="5301208"/>
                  <a:chExt cx="1438091" cy="432048"/>
                </a:xfrm>
              </p:grpSpPr>
              <p:sp>
                <p:nvSpPr>
                  <p:cNvPr id="18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9" name="Rectangle 18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9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2" name="Group 323"/>
              <p:cNvGrpSpPr/>
              <p:nvPr/>
            </p:nvGrpSpPr>
            <p:grpSpPr>
              <a:xfrm>
                <a:off x="4611665" y="2014996"/>
                <a:ext cx="418985" cy="211839"/>
                <a:chOff x="166963" y="4810187"/>
                <a:chExt cx="2248432" cy="1136797"/>
              </a:xfrm>
            </p:grpSpPr>
            <p:sp>
              <p:nvSpPr>
                <p:cNvPr id="17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9" name="Group 134"/>
                <p:cNvGrpSpPr/>
                <p:nvPr/>
              </p:nvGrpSpPr>
              <p:grpSpPr>
                <a:xfrm>
                  <a:off x="166963" y="4900238"/>
                  <a:ext cx="2213812" cy="1046746"/>
                  <a:chOff x="613629" y="5301208"/>
                  <a:chExt cx="1438091" cy="432048"/>
                </a:xfrm>
              </p:grpSpPr>
              <p:sp>
                <p:nvSpPr>
                  <p:cNvPr id="18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2" name="Rectangle 18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8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3" name="Group 323"/>
              <p:cNvGrpSpPr/>
              <p:nvPr/>
            </p:nvGrpSpPr>
            <p:grpSpPr>
              <a:xfrm>
                <a:off x="5332427" y="1939692"/>
                <a:ext cx="418985" cy="211839"/>
                <a:chOff x="166963" y="4810187"/>
                <a:chExt cx="2248432" cy="1136797"/>
              </a:xfrm>
            </p:grpSpPr>
            <p:sp>
              <p:nvSpPr>
                <p:cNvPr id="17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2" name="Group 134"/>
                <p:cNvGrpSpPr/>
                <p:nvPr/>
              </p:nvGrpSpPr>
              <p:grpSpPr>
                <a:xfrm>
                  <a:off x="166963" y="4900238"/>
                  <a:ext cx="2213812" cy="1046746"/>
                  <a:chOff x="613629" y="5301208"/>
                  <a:chExt cx="1438091" cy="432048"/>
                </a:xfrm>
              </p:grpSpPr>
              <p:sp>
                <p:nvSpPr>
                  <p:cNvPr id="17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5" name="Rectangle 17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4" name="Group 323"/>
              <p:cNvGrpSpPr/>
              <p:nvPr/>
            </p:nvGrpSpPr>
            <p:grpSpPr>
              <a:xfrm>
                <a:off x="6139250" y="1896661"/>
                <a:ext cx="418985" cy="211839"/>
                <a:chOff x="166963" y="4810187"/>
                <a:chExt cx="2248432" cy="1136797"/>
              </a:xfrm>
            </p:grpSpPr>
            <p:sp>
              <p:nvSpPr>
                <p:cNvPr id="16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6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65" name="Group 134"/>
                <p:cNvGrpSpPr/>
                <p:nvPr/>
              </p:nvGrpSpPr>
              <p:grpSpPr>
                <a:xfrm>
                  <a:off x="166963" y="4900238"/>
                  <a:ext cx="2213812" cy="1046746"/>
                  <a:chOff x="613629" y="5301208"/>
                  <a:chExt cx="1438091" cy="432048"/>
                </a:xfrm>
              </p:grpSpPr>
              <p:sp>
                <p:nvSpPr>
                  <p:cNvPr id="16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6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68" name="Rectangle 16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6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5" name="Group 323"/>
              <p:cNvGrpSpPr/>
              <p:nvPr/>
            </p:nvGrpSpPr>
            <p:grpSpPr>
              <a:xfrm>
                <a:off x="6741678" y="1864388"/>
                <a:ext cx="418985" cy="211839"/>
                <a:chOff x="166963" y="4810187"/>
                <a:chExt cx="2248432" cy="1136797"/>
              </a:xfrm>
            </p:grpSpPr>
            <p:sp>
              <p:nvSpPr>
                <p:cNvPr id="15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5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58" name="Group 134"/>
                <p:cNvGrpSpPr/>
                <p:nvPr/>
              </p:nvGrpSpPr>
              <p:grpSpPr>
                <a:xfrm>
                  <a:off x="166963" y="4900238"/>
                  <a:ext cx="2213812" cy="1046746"/>
                  <a:chOff x="613629" y="5301208"/>
                  <a:chExt cx="1438091" cy="432048"/>
                </a:xfrm>
              </p:grpSpPr>
              <p:sp>
                <p:nvSpPr>
                  <p:cNvPr id="15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6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61" name="Rectangle 16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6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6" name="Group 323"/>
              <p:cNvGrpSpPr/>
              <p:nvPr/>
            </p:nvGrpSpPr>
            <p:grpSpPr>
              <a:xfrm>
                <a:off x="7430167" y="1713781"/>
                <a:ext cx="418985" cy="211839"/>
                <a:chOff x="166963" y="4810187"/>
                <a:chExt cx="2248432" cy="1136797"/>
              </a:xfrm>
            </p:grpSpPr>
            <p:sp>
              <p:nvSpPr>
                <p:cNvPr id="14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5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51" name="Group 134"/>
                <p:cNvGrpSpPr/>
                <p:nvPr/>
              </p:nvGrpSpPr>
              <p:grpSpPr>
                <a:xfrm>
                  <a:off x="166963" y="4900238"/>
                  <a:ext cx="2213812" cy="1046746"/>
                  <a:chOff x="613629" y="5301208"/>
                  <a:chExt cx="1438091" cy="432048"/>
                </a:xfrm>
              </p:grpSpPr>
              <p:sp>
                <p:nvSpPr>
                  <p:cNvPr id="15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5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54" name="Rectangle 15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5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7" name="Group 323"/>
              <p:cNvGrpSpPr/>
              <p:nvPr/>
            </p:nvGrpSpPr>
            <p:grpSpPr>
              <a:xfrm>
                <a:off x="6644859" y="1530901"/>
                <a:ext cx="418985" cy="211839"/>
                <a:chOff x="166963" y="4810187"/>
                <a:chExt cx="2248432" cy="1136797"/>
              </a:xfrm>
            </p:grpSpPr>
            <p:sp>
              <p:nvSpPr>
                <p:cNvPr id="14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4" name="Group 134"/>
                <p:cNvGrpSpPr/>
                <p:nvPr/>
              </p:nvGrpSpPr>
              <p:grpSpPr>
                <a:xfrm>
                  <a:off x="166963" y="4900238"/>
                  <a:ext cx="2213812" cy="1046746"/>
                  <a:chOff x="613629" y="5301208"/>
                  <a:chExt cx="1438091" cy="432048"/>
                </a:xfrm>
              </p:grpSpPr>
              <p:sp>
                <p:nvSpPr>
                  <p:cNvPr id="14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7" name="Rectangle 14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8" name="Group 323"/>
              <p:cNvGrpSpPr/>
              <p:nvPr/>
            </p:nvGrpSpPr>
            <p:grpSpPr>
              <a:xfrm>
                <a:off x="5924097" y="1520143"/>
                <a:ext cx="418985" cy="211839"/>
                <a:chOff x="166963" y="4810187"/>
                <a:chExt cx="2248432" cy="1136797"/>
              </a:xfrm>
            </p:grpSpPr>
            <p:sp>
              <p:nvSpPr>
                <p:cNvPr id="13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7" name="Group 134"/>
                <p:cNvGrpSpPr/>
                <p:nvPr/>
              </p:nvGrpSpPr>
              <p:grpSpPr>
                <a:xfrm>
                  <a:off x="166963" y="4900238"/>
                  <a:ext cx="2213812" cy="1046746"/>
                  <a:chOff x="613629" y="5301208"/>
                  <a:chExt cx="1438091" cy="432048"/>
                </a:xfrm>
              </p:grpSpPr>
              <p:sp>
                <p:nvSpPr>
                  <p:cNvPr id="13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0" name="Rectangle 13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9" name="Group 323"/>
              <p:cNvGrpSpPr/>
              <p:nvPr/>
            </p:nvGrpSpPr>
            <p:grpSpPr>
              <a:xfrm>
                <a:off x="5095758" y="1530901"/>
                <a:ext cx="418985" cy="211839"/>
                <a:chOff x="166963" y="4810187"/>
                <a:chExt cx="2248432" cy="1136797"/>
              </a:xfrm>
            </p:grpSpPr>
            <p:sp>
              <p:nvSpPr>
                <p:cNvPr id="12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0" name="Group 134"/>
                <p:cNvGrpSpPr/>
                <p:nvPr/>
              </p:nvGrpSpPr>
              <p:grpSpPr>
                <a:xfrm>
                  <a:off x="166963" y="4900238"/>
                  <a:ext cx="2213812" cy="1046746"/>
                  <a:chOff x="613629" y="5301208"/>
                  <a:chExt cx="1438091" cy="432048"/>
                </a:xfrm>
              </p:grpSpPr>
              <p:sp>
                <p:nvSpPr>
                  <p:cNvPr id="13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3" name="Rectangle 13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0" name="Group 323"/>
              <p:cNvGrpSpPr/>
              <p:nvPr/>
            </p:nvGrpSpPr>
            <p:grpSpPr>
              <a:xfrm>
                <a:off x="4450299" y="1520143"/>
                <a:ext cx="418985" cy="211839"/>
                <a:chOff x="166963" y="4810187"/>
                <a:chExt cx="2248432" cy="1136797"/>
              </a:xfrm>
            </p:grpSpPr>
            <p:sp>
              <p:nvSpPr>
                <p:cNvPr id="12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3" name="Group 134"/>
                <p:cNvGrpSpPr/>
                <p:nvPr/>
              </p:nvGrpSpPr>
              <p:grpSpPr>
                <a:xfrm>
                  <a:off x="166963" y="4900238"/>
                  <a:ext cx="2213812" cy="1046746"/>
                  <a:chOff x="613629" y="5301208"/>
                  <a:chExt cx="1438091" cy="432048"/>
                </a:xfrm>
              </p:grpSpPr>
              <p:sp>
                <p:nvSpPr>
                  <p:cNvPr id="12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6" name="Rectangle 12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1" name="Group 323"/>
              <p:cNvGrpSpPr/>
              <p:nvPr/>
            </p:nvGrpSpPr>
            <p:grpSpPr>
              <a:xfrm>
                <a:off x="3578929" y="1498628"/>
                <a:ext cx="418985" cy="211839"/>
                <a:chOff x="166963" y="4810187"/>
                <a:chExt cx="2248432" cy="1136797"/>
              </a:xfrm>
            </p:grpSpPr>
            <p:sp>
              <p:nvSpPr>
                <p:cNvPr id="11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6" name="Group 134"/>
                <p:cNvGrpSpPr/>
                <p:nvPr/>
              </p:nvGrpSpPr>
              <p:grpSpPr>
                <a:xfrm>
                  <a:off x="166963" y="4900238"/>
                  <a:ext cx="2213812" cy="1046746"/>
                  <a:chOff x="613629" y="5301208"/>
                  <a:chExt cx="1438091" cy="432048"/>
                </a:xfrm>
              </p:grpSpPr>
              <p:sp>
                <p:nvSpPr>
                  <p:cNvPr id="11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9" name="Rectangle 11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2" name="Group 323"/>
              <p:cNvGrpSpPr/>
              <p:nvPr/>
            </p:nvGrpSpPr>
            <p:grpSpPr>
              <a:xfrm>
                <a:off x="2890439" y="1498628"/>
                <a:ext cx="418985" cy="211839"/>
                <a:chOff x="166963" y="4810187"/>
                <a:chExt cx="2248432" cy="1136797"/>
              </a:xfrm>
            </p:grpSpPr>
            <p:sp>
              <p:nvSpPr>
                <p:cNvPr id="10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9" name="Group 134"/>
                <p:cNvGrpSpPr/>
                <p:nvPr/>
              </p:nvGrpSpPr>
              <p:grpSpPr>
                <a:xfrm>
                  <a:off x="166963" y="4900238"/>
                  <a:ext cx="2213812" cy="1046746"/>
                  <a:chOff x="613629" y="5301208"/>
                  <a:chExt cx="1438091" cy="432048"/>
                </a:xfrm>
              </p:grpSpPr>
              <p:sp>
                <p:nvSpPr>
                  <p:cNvPr id="11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2" name="Rectangle 11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3" name="Group 323"/>
              <p:cNvGrpSpPr/>
              <p:nvPr/>
            </p:nvGrpSpPr>
            <p:grpSpPr>
              <a:xfrm>
                <a:off x="2320284" y="1509385"/>
                <a:ext cx="418985" cy="211839"/>
                <a:chOff x="166963" y="4810187"/>
                <a:chExt cx="2248432" cy="1136797"/>
              </a:xfrm>
            </p:grpSpPr>
            <p:sp>
              <p:nvSpPr>
                <p:cNvPr id="10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2" name="Group 134"/>
                <p:cNvGrpSpPr/>
                <p:nvPr/>
              </p:nvGrpSpPr>
              <p:grpSpPr>
                <a:xfrm>
                  <a:off x="166963" y="4900238"/>
                  <a:ext cx="2213812" cy="1046746"/>
                  <a:chOff x="613629" y="5301208"/>
                  <a:chExt cx="1438091" cy="432048"/>
                </a:xfrm>
              </p:grpSpPr>
              <p:sp>
                <p:nvSpPr>
                  <p:cNvPr id="10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5" name="Rectangle 10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 name="Group 323"/>
              <p:cNvGrpSpPr/>
              <p:nvPr/>
            </p:nvGrpSpPr>
            <p:grpSpPr>
              <a:xfrm>
                <a:off x="1685583" y="1520142"/>
                <a:ext cx="418985" cy="211839"/>
                <a:chOff x="166963" y="4810187"/>
                <a:chExt cx="2248432" cy="1136797"/>
              </a:xfrm>
            </p:grpSpPr>
            <p:sp>
              <p:nvSpPr>
                <p:cNvPr id="9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5" name="Group 134"/>
                <p:cNvGrpSpPr/>
                <p:nvPr/>
              </p:nvGrpSpPr>
              <p:grpSpPr>
                <a:xfrm>
                  <a:off x="166963" y="4900238"/>
                  <a:ext cx="2213812" cy="1046746"/>
                  <a:chOff x="613629" y="5301208"/>
                  <a:chExt cx="1438091" cy="432048"/>
                </a:xfrm>
              </p:grpSpPr>
              <p:sp>
                <p:nvSpPr>
                  <p:cNvPr id="9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8" name="Rectangle 9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 name="Group 323"/>
              <p:cNvGrpSpPr/>
              <p:nvPr/>
            </p:nvGrpSpPr>
            <p:grpSpPr>
              <a:xfrm>
                <a:off x="1126186" y="1627719"/>
                <a:ext cx="418985" cy="211839"/>
                <a:chOff x="166963" y="4810187"/>
                <a:chExt cx="2248432" cy="1136797"/>
              </a:xfrm>
            </p:grpSpPr>
            <p:sp>
              <p:nvSpPr>
                <p:cNvPr id="8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8" name="Group 134"/>
                <p:cNvGrpSpPr/>
                <p:nvPr/>
              </p:nvGrpSpPr>
              <p:grpSpPr>
                <a:xfrm>
                  <a:off x="166963" y="4900238"/>
                  <a:ext cx="2213812" cy="1046746"/>
                  <a:chOff x="613629" y="5301208"/>
                  <a:chExt cx="1438091" cy="432048"/>
                </a:xfrm>
              </p:grpSpPr>
              <p:sp>
                <p:nvSpPr>
                  <p:cNvPr id="8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1" name="Rectangle 9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grpSp>
      <p:grpSp>
        <p:nvGrpSpPr>
          <p:cNvPr id="1858" name="Group 1857"/>
          <p:cNvGrpSpPr/>
          <p:nvPr/>
        </p:nvGrpSpPr>
        <p:grpSpPr>
          <a:xfrm>
            <a:off x="4485838" y="2781879"/>
            <a:ext cx="2621280" cy="475488"/>
            <a:chOff x="4011168" y="3255264"/>
            <a:chExt cx="2621280" cy="633984"/>
          </a:xfrm>
        </p:grpSpPr>
        <p:sp>
          <p:nvSpPr>
            <p:cNvPr id="1831" name="Lightning Bolt 1830"/>
            <p:cNvSpPr/>
            <p:nvPr/>
          </p:nvSpPr>
          <p:spPr bwMode="auto">
            <a:xfrm>
              <a:off x="6315456" y="357225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2" name="Lightning Bolt 1831"/>
            <p:cNvSpPr/>
            <p:nvPr/>
          </p:nvSpPr>
          <p:spPr bwMode="auto">
            <a:xfrm rot="14299308">
              <a:off x="5266944" y="3255264"/>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3" name="Lightning Bolt 1832"/>
            <p:cNvSpPr/>
            <p:nvPr/>
          </p:nvSpPr>
          <p:spPr bwMode="auto">
            <a:xfrm rot="7385878">
              <a:off x="4011168" y="3474720"/>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681" name="Group 680"/>
            <p:cNvGrpSpPr/>
            <p:nvPr/>
          </p:nvGrpSpPr>
          <p:grpSpPr>
            <a:xfrm>
              <a:off x="4143010" y="3562429"/>
              <a:ext cx="2422486" cy="249282"/>
              <a:chOff x="772534" y="1498626"/>
              <a:chExt cx="7076621" cy="728209"/>
            </a:xfrm>
          </p:grpSpPr>
          <p:sp>
            <p:nvSpPr>
              <p:cNvPr id="682" name="Cloud Callout 681"/>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683" name="Group 323"/>
              <p:cNvGrpSpPr/>
              <p:nvPr/>
            </p:nvGrpSpPr>
            <p:grpSpPr>
              <a:xfrm>
                <a:off x="1233765" y="1896661"/>
                <a:ext cx="418984" cy="211839"/>
                <a:chOff x="166963" y="4810187"/>
                <a:chExt cx="2248432" cy="1136797"/>
              </a:xfrm>
            </p:grpSpPr>
            <p:sp>
              <p:nvSpPr>
                <p:cNvPr id="82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2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30" name="Group 134"/>
                <p:cNvGrpSpPr/>
                <p:nvPr/>
              </p:nvGrpSpPr>
              <p:grpSpPr>
                <a:xfrm>
                  <a:off x="166963" y="4900238"/>
                  <a:ext cx="2213812" cy="1046746"/>
                  <a:chOff x="613629" y="5301208"/>
                  <a:chExt cx="1438091" cy="432048"/>
                </a:xfrm>
              </p:grpSpPr>
              <p:sp>
                <p:nvSpPr>
                  <p:cNvPr id="83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3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33" name="Rectangle 83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3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4" name="Group 323"/>
              <p:cNvGrpSpPr/>
              <p:nvPr/>
            </p:nvGrpSpPr>
            <p:grpSpPr>
              <a:xfrm>
                <a:off x="1803920" y="1961207"/>
                <a:ext cx="418984" cy="211839"/>
                <a:chOff x="166963" y="4810187"/>
                <a:chExt cx="2248432" cy="1136797"/>
              </a:xfrm>
            </p:grpSpPr>
            <p:sp>
              <p:nvSpPr>
                <p:cNvPr id="82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2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23" name="Group 134"/>
                <p:cNvGrpSpPr/>
                <p:nvPr/>
              </p:nvGrpSpPr>
              <p:grpSpPr>
                <a:xfrm>
                  <a:off x="166963" y="4900238"/>
                  <a:ext cx="2213812" cy="1046746"/>
                  <a:chOff x="613629" y="5301208"/>
                  <a:chExt cx="1438091" cy="432048"/>
                </a:xfrm>
              </p:grpSpPr>
              <p:sp>
                <p:nvSpPr>
                  <p:cNvPr id="82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2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26" name="Rectangle 82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2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5" name="Group 323"/>
              <p:cNvGrpSpPr/>
              <p:nvPr/>
            </p:nvGrpSpPr>
            <p:grpSpPr>
              <a:xfrm>
                <a:off x="2406348" y="1993480"/>
                <a:ext cx="418984" cy="211839"/>
                <a:chOff x="166963" y="4810187"/>
                <a:chExt cx="2248432" cy="1136797"/>
              </a:xfrm>
            </p:grpSpPr>
            <p:sp>
              <p:nvSpPr>
                <p:cNvPr id="81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1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16" name="Group 134"/>
                <p:cNvGrpSpPr/>
                <p:nvPr/>
              </p:nvGrpSpPr>
              <p:grpSpPr>
                <a:xfrm>
                  <a:off x="166963" y="4900238"/>
                  <a:ext cx="2213812" cy="1046746"/>
                  <a:chOff x="613629" y="5301208"/>
                  <a:chExt cx="1438091" cy="432048"/>
                </a:xfrm>
              </p:grpSpPr>
              <p:sp>
                <p:nvSpPr>
                  <p:cNvPr id="81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1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19" name="Rectangle 81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2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6" name="Group 323"/>
              <p:cNvGrpSpPr/>
              <p:nvPr/>
            </p:nvGrpSpPr>
            <p:grpSpPr>
              <a:xfrm>
                <a:off x="3062564" y="1982723"/>
                <a:ext cx="418984" cy="211839"/>
                <a:chOff x="166963" y="4810187"/>
                <a:chExt cx="2248432" cy="1136797"/>
              </a:xfrm>
            </p:grpSpPr>
            <p:sp>
              <p:nvSpPr>
                <p:cNvPr id="80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0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09" name="Group 134"/>
                <p:cNvGrpSpPr/>
                <p:nvPr/>
              </p:nvGrpSpPr>
              <p:grpSpPr>
                <a:xfrm>
                  <a:off x="166963" y="4900238"/>
                  <a:ext cx="2213812" cy="1046746"/>
                  <a:chOff x="613629" y="5301208"/>
                  <a:chExt cx="1438091" cy="432048"/>
                </a:xfrm>
              </p:grpSpPr>
              <p:sp>
                <p:nvSpPr>
                  <p:cNvPr id="81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1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12" name="Rectangle 81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1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7" name="Group 323"/>
              <p:cNvGrpSpPr/>
              <p:nvPr/>
            </p:nvGrpSpPr>
            <p:grpSpPr>
              <a:xfrm>
                <a:off x="3912418" y="1993481"/>
                <a:ext cx="418984" cy="211839"/>
                <a:chOff x="166963" y="4810187"/>
                <a:chExt cx="2248432" cy="1136797"/>
              </a:xfrm>
            </p:grpSpPr>
            <p:sp>
              <p:nvSpPr>
                <p:cNvPr id="80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0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02" name="Group 134"/>
                <p:cNvGrpSpPr/>
                <p:nvPr/>
              </p:nvGrpSpPr>
              <p:grpSpPr>
                <a:xfrm>
                  <a:off x="166963" y="4900238"/>
                  <a:ext cx="2213812" cy="1046746"/>
                  <a:chOff x="613629" y="5301208"/>
                  <a:chExt cx="1438091" cy="432048"/>
                </a:xfrm>
              </p:grpSpPr>
              <p:sp>
                <p:nvSpPr>
                  <p:cNvPr id="80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0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05" name="Rectangle 80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0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8" name="Group 323"/>
              <p:cNvGrpSpPr/>
              <p:nvPr/>
            </p:nvGrpSpPr>
            <p:grpSpPr>
              <a:xfrm>
                <a:off x="4611665" y="2014996"/>
                <a:ext cx="418984" cy="211839"/>
                <a:chOff x="166963" y="4810187"/>
                <a:chExt cx="2248432" cy="1136797"/>
              </a:xfrm>
            </p:grpSpPr>
            <p:sp>
              <p:nvSpPr>
                <p:cNvPr id="79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9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95" name="Group 134"/>
                <p:cNvGrpSpPr/>
                <p:nvPr/>
              </p:nvGrpSpPr>
              <p:grpSpPr>
                <a:xfrm>
                  <a:off x="166963" y="4900238"/>
                  <a:ext cx="2213812" cy="1046746"/>
                  <a:chOff x="613629" y="5301208"/>
                  <a:chExt cx="1438091" cy="432048"/>
                </a:xfrm>
              </p:grpSpPr>
              <p:sp>
                <p:nvSpPr>
                  <p:cNvPr id="79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9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98" name="Rectangle 79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9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89" name="Group 323"/>
              <p:cNvGrpSpPr/>
              <p:nvPr/>
            </p:nvGrpSpPr>
            <p:grpSpPr>
              <a:xfrm>
                <a:off x="5332427" y="1939692"/>
                <a:ext cx="418984" cy="211839"/>
                <a:chOff x="166963" y="4810187"/>
                <a:chExt cx="2248432" cy="1136797"/>
              </a:xfrm>
            </p:grpSpPr>
            <p:sp>
              <p:nvSpPr>
                <p:cNvPr id="78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8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88" name="Group 134"/>
                <p:cNvGrpSpPr/>
                <p:nvPr/>
              </p:nvGrpSpPr>
              <p:grpSpPr>
                <a:xfrm>
                  <a:off x="166963" y="4900238"/>
                  <a:ext cx="2213812" cy="1046746"/>
                  <a:chOff x="613629" y="5301208"/>
                  <a:chExt cx="1438091" cy="432048"/>
                </a:xfrm>
              </p:grpSpPr>
              <p:sp>
                <p:nvSpPr>
                  <p:cNvPr id="78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9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91" name="Rectangle 79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9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0" name="Group 323"/>
              <p:cNvGrpSpPr/>
              <p:nvPr/>
            </p:nvGrpSpPr>
            <p:grpSpPr>
              <a:xfrm>
                <a:off x="6139250" y="1896661"/>
                <a:ext cx="418984" cy="211839"/>
                <a:chOff x="166963" y="4810187"/>
                <a:chExt cx="2248432" cy="1136797"/>
              </a:xfrm>
            </p:grpSpPr>
            <p:sp>
              <p:nvSpPr>
                <p:cNvPr id="77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8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81" name="Group 134"/>
                <p:cNvGrpSpPr/>
                <p:nvPr/>
              </p:nvGrpSpPr>
              <p:grpSpPr>
                <a:xfrm>
                  <a:off x="166963" y="4900238"/>
                  <a:ext cx="2213812" cy="1046746"/>
                  <a:chOff x="613629" y="5301208"/>
                  <a:chExt cx="1438091" cy="432048"/>
                </a:xfrm>
              </p:grpSpPr>
              <p:sp>
                <p:nvSpPr>
                  <p:cNvPr id="78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8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84" name="Rectangle 78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8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1" name="Group 323"/>
              <p:cNvGrpSpPr/>
              <p:nvPr/>
            </p:nvGrpSpPr>
            <p:grpSpPr>
              <a:xfrm>
                <a:off x="6741678" y="1864388"/>
                <a:ext cx="418984" cy="211839"/>
                <a:chOff x="166963" y="4810187"/>
                <a:chExt cx="2248432" cy="1136797"/>
              </a:xfrm>
            </p:grpSpPr>
            <p:sp>
              <p:nvSpPr>
                <p:cNvPr id="77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7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74" name="Group 134"/>
                <p:cNvGrpSpPr/>
                <p:nvPr/>
              </p:nvGrpSpPr>
              <p:grpSpPr>
                <a:xfrm>
                  <a:off x="166963" y="4900238"/>
                  <a:ext cx="2213812" cy="1046746"/>
                  <a:chOff x="613629" y="5301208"/>
                  <a:chExt cx="1438091" cy="432048"/>
                </a:xfrm>
              </p:grpSpPr>
              <p:sp>
                <p:nvSpPr>
                  <p:cNvPr id="77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7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77" name="Rectangle 77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7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2" name="Group 323"/>
              <p:cNvGrpSpPr/>
              <p:nvPr/>
            </p:nvGrpSpPr>
            <p:grpSpPr>
              <a:xfrm>
                <a:off x="7430167" y="1713781"/>
                <a:ext cx="418984" cy="211839"/>
                <a:chOff x="166963" y="4810187"/>
                <a:chExt cx="2248432" cy="1136797"/>
              </a:xfrm>
            </p:grpSpPr>
            <p:sp>
              <p:nvSpPr>
                <p:cNvPr id="76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6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67" name="Group 134"/>
                <p:cNvGrpSpPr/>
                <p:nvPr/>
              </p:nvGrpSpPr>
              <p:grpSpPr>
                <a:xfrm>
                  <a:off x="166963" y="4900238"/>
                  <a:ext cx="2213812" cy="1046746"/>
                  <a:chOff x="613629" y="5301208"/>
                  <a:chExt cx="1438091" cy="432048"/>
                </a:xfrm>
              </p:grpSpPr>
              <p:sp>
                <p:nvSpPr>
                  <p:cNvPr id="76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6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70" name="Rectangle 76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7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3" name="Group 323"/>
              <p:cNvGrpSpPr/>
              <p:nvPr/>
            </p:nvGrpSpPr>
            <p:grpSpPr>
              <a:xfrm>
                <a:off x="6644859" y="1530901"/>
                <a:ext cx="418984" cy="211839"/>
                <a:chOff x="166963" y="4810187"/>
                <a:chExt cx="2248432" cy="1136797"/>
              </a:xfrm>
            </p:grpSpPr>
            <p:sp>
              <p:nvSpPr>
                <p:cNvPr id="75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5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60" name="Group 134"/>
                <p:cNvGrpSpPr/>
                <p:nvPr/>
              </p:nvGrpSpPr>
              <p:grpSpPr>
                <a:xfrm>
                  <a:off x="166963" y="4900238"/>
                  <a:ext cx="2213812" cy="1046746"/>
                  <a:chOff x="613629" y="5301208"/>
                  <a:chExt cx="1438091" cy="432048"/>
                </a:xfrm>
              </p:grpSpPr>
              <p:sp>
                <p:nvSpPr>
                  <p:cNvPr id="76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6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63" name="Rectangle 76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6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4" name="Group 323"/>
              <p:cNvGrpSpPr/>
              <p:nvPr/>
            </p:nvGrpSpPr>
            <p:grpSpPr>
              <a:xfrm>
                <a:off x="5924097" y="1520143"/>
                <a:ext cx="418984" cy="211839"/>
                <a:chOff x="166963" y="4810187"/>
                <a:chExt cx="2248432" cy="1136797"/>
              </a:xfrm>
            </p:grpSpPr>
            <p:sp>
              <p:nvSpPr>
                <p:cNvPr id="75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5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53" name="Group 134"/>
                <p:cNvGrpSpPr/>
                <p:nvPr/>
              </p:nvGrpSpPr>
              <p:grpSpPr>
                <a:xfrm>
                  <a:off x="166963" y="4900238"/>
                  <a:ext cx="2213812" cy="1046746"/>
                  <a:chOff x="613629" y="5301208"/>
                  <a:chExt cx="1438091" cy="432048"/>
                </a:xfrm>
              </p:grpSpPr>
              <p:sp>
                <p:nvSpPr>
                  <p:cNvPr id="75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5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56" name="Rectangle 75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5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5" name="Group 323"/>
              <p:cNvGrpSpPr/>
              <p:nvPr/>
            </p:nvGrpSpPr>
            <p:grpSpPr>
              <a:xfrm>
                <a:off x="5095758" y="1530901"/>
                <a:ext cx="418984" cy="211839"/>
                <a:chOff x="166963" y="4810187"/>
                <a:chExt cx="2248432" cy="1136797"/>
              </a:xfrm>
            </p:grpSpPr>
            <p:sp>
              <p:nvSpPr>
                <p:cNvPr id="74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4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46" name="Group 134"/>
                <p:cNvGrpSpPr/>
                <p:nvPr/>
              </p:nvGrpSpPr>
              <p:grpSpPr>
                <a:xfrm>
                  <a:off x="166963" y="4900238"/>
                  <a:ext cx="2213812" cy="1046746"/>
                  <a:chOff x="613629" y="5301208"/>
                  <a:chExt cx="1438091" cy="432048"/>
                </a:xfrm>
              </p:grpSpPr>
              <p:sp>
                <p:nvSpPr>
                  <p:cNvPr id="74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4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49" name="Rectangle 74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5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6" name="Group 323"/>
              <p:cNvGrpSpPr/>
              <p:nvPr/>
            </p:nvGrpSpPr>
            <p:grpSpPr>
              <a:xfrm>
                <a:off x="4450299" y="1520143"/>
                <a:ext cx="418984" cy="211839"/>
                <a:chOff x="166963" y="4810187"/>
                <a:chExt cx="2248432" cy="1136797"/>
              </a:xfrm>
            </p:grpSpPr>
            <p:sp>
              <p:nvSpPr>
                <p:cNvPr id="73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3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39" name="Group 134"/>
                <p:cNvGrpSpPr/>
                <p:nvPr/>
              </p:nvGrpSpPr>
              <p:grpSpPr>
                <a:xfrm>
                  <a:off x="166963" y="4900238"/>
                  <a:ext cx="2213812" cy="1046746"/>
                  <a:chOff x="613629" y="5301208"/>
                  <a:chExt cx="1438091" cy="432048"/>
                </a:xfrm>
              </p:grpSpPr>
              <p:sp>
                <p:nvSpPr>
                  <p:cNvPr id="74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4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42" name="Rectangle 74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4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7" name="Group 323"/>
              <p:cNvGrpSpPr/>
              <p:nvPr/>
            </p:nvGrpSpPr>
            <p:grpSpPr>
              <a:xfrm>
                <a:off x="3578929" y="1498628"/>
                <a:ext cx="418984" cy="211839"/>
                <a:chOff x="166963" y="4810187"/>
                <a:chExt cx="2248432" cy="1136797"/>
              </a:xfrm>
            </p:grpSpPr>
            <p:sp>
              <p:nvSpPr>
                <p:cNvPr id="73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3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32" name="Group 134"/>
                <p:cNvGrpSpPr/>
                <p:nvPr/>
              </p:nvGrpSpPr>
              <p:grpSpPr>
                <a:xfrm>
                  <a:off x="166963" y="4900238"/>
                  <a:ext cx="2213812" cy="1046746"/>
                  <a:chOff x="613629" y="5301208"/>
                  <a:chExt cx="1438091" cy="432048"/>
                </a:xfrm>
              </p:grpSpPr>
              <p:sp>
                <p:nvSpPr>
                  <p:cNvPr id="73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3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35" name="Rectangle 73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3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8" name="Group 323"/>
              <p:cNvGrpSpPr/>
              <p:nvPr/>
            </p:nvGrpSpPr>
            <p:grpSpPr>
              <a:xfrm>
                <a:off x="2890439" y="1498628"/>
                <a:ext cx="418984" cy="211839"/>
                <a:chOff x="166963" y="4810187"/>
                <a:chExt cx="2248432" cy="1136797"/>
              </a:xfrm>
            </p:grpSpPr>
            <p:sp>
              <p:nvSpPr>
                <p:cNvPr id="72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2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25" name="Group 134"/>
                <p:cNvGrpSpPr/>
                <p:nvPr/>
              </p:nvGrpSpPr>
              <p:grpSpPr>
                <a:xfrm>
                  <a:off x="166963" y="4900238"/>
                  <a:ext cx="2213812" cy="1046746"/>
                  <a:chOff x="613629" y="5301208"/>
                  <a:chExt cx="1438091" cy="432048"/>
                </a:xfrm>
              </p:grpSpPr>
              <p:sp>
                <p:nvSpPr>
                  <p:cNvPr id="72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2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28" name="Rectangle 72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2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699" name="Group 323"/>
              <p:cNvGrpSpPr/>
              <p:nvPr/>
            </p:nvGrpSpPr>
            <p:grpSpPr>
              <a:xfrm>
                <a:off x="2320284" y="1509385"/>
                <a:ext cx="418984" cy="211839"/>
                <a:chOff x="166963" y="4810187"/>
                <a:chExt cx="2248432" cy="1136797"/>
              </a:xfrm>
            </p:grpSpPr>
            <p:sp>
              <p:nvSpPr>
                <p:cNvPr id="71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1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18" name="Group 134"/>
                <p:cNvGrpSpPr/>
                <p:nvPr/>
              </p:nvGrpSpPr>
              <p:grpSpPr>
                <a:xfrm>
                  <a:off x="166963" y="4900238"/>
                  <a:ext cx="2213812" cy="1046746"/>
                  <a:chOff x="613629" y="5301208"/>
                  <a:chExt cx="1438091" cy="432048"/>
                </a:xfrm>
              </p:grpSpPr>
              <p:sp>
                <p:nvSpPr>
                  <p:cNvPr id="71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2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21" name="Rectangle 72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2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00" name="Group 323"/>
              <p:cNvGrpSpPr/>
              <p:nvPr/>
            </p:nvGrpSpPr>
            <p:grpSpPr>
              <a:xfrm>
                <a:off x="1685583" y="1520142"/>
                <a:ext cx="418984" cy="211839"/>
                <a:chOff x="166963" y="4810187"/>
                <a:chExt cx="2248432" cy="1136797"/>
              </a:xfrm>
            </p:grpSpPr>
            <p:sp>
              <p:nvSpPr>
                <p:cNvPr id="70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1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11" name="Group 134"/>
                <p:cNvGrpSpPr/>
                <p:nvPr/>
              </p:nvGrpSpPr>
              <p:grpSpPr>
                <a:xfrm>
                  <a:off x="166963" y="4900238"/>
                  <a:ext cx="2213812" cy="1046746"/>
                  <a:chOff x="613629" y="5301208"/>
                  <a:chExt cx="1438091" cy="432048"/>
                </a:xfrm>
              </p:grpSpPr>
              <p:sp>
                <p:nvSpPr>
                  <p:cNvPr id="71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1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14" name="Rectangle 71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1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701" name="Group 323"/>
              <p:cNvGrpSpPr/>
              <p:nvPr/>
            </p:nvGrpSpPr>
            <p:grpSpPr>
              <a:xfrm>
                <a:off x="1126186" y="1627719"/>
                <a:ext cx="418984" cy="211839"/>
                <a:chOff x="166963" y="4810187"/>
                <a:chExt cx="2248432" cy="1136797"/>
              </a:xfrm>
            </p:grpSpPr>
            <p:sp>
              <p:nvSpPr>
                <p:cNvPr id="70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70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704" name="Group 134"/>
                <p:cNvGrpSpPr/>
                <p:nvPr/>
              </p:nvGrpSpPr>
              <p:grpSpPr>
                <a:xfrm>
                  <a:off x="166963" y="4900238"/>
                  <a:ext cx="2213812" cy="1046746"/>
                  <a:chOff x="613629" y="5301208"/>
                  <a:chExt cx="1438091" cy="432048"/>
                </a:xfrm>
              </p:grpSpPr>
              <p:sp>
                <p:nvSpPr>
                  <p:cNvPr id="70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70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707" name="Rectangle 70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70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grpSp>
      <p:grpSp>
        <p:nvGrpSpPr>
          <p:cNvPr id="1859" name="Group 1858"/>
          <p:cNvGrpSpPr/>
          <p:nvPr/>
        </p:nvGrpSpPr>
        <p:grpSpPr>
          <a:xfrm>
            <a:off x="4327342" y="3842583"/>
            <a:ext cx="2621280" cy="475488"/>
            <a:chOff x="3852672" y="4669536"/>
            <a:chExt cx="2621280" cy="633984"/>
          </a:xfrm>
        </p:grpSpPr>
        <p:grpSp>
          <p:nvGrpSpPr>
            <p:cNvPr id="989" name="Group 988"/>
            <p:cNvGrpSpPr/>
            <p:nvPr/>
          </p:nvGrpSpPr>
          <p:grpSpPr>
            <a:xfrm>
              <a:off x="3913770" y="4941074"/>
              <a:ext cx="2422486" cy="249282"/>
              <a:chOff x="772534" y="1498626"/>
              <a:chExt cx="7076621" cy="728209"/>
            </a:xfrm>
          </p:grpSpPr>
          <p:sp>
            <p:nvSpPr>
              <p:cNvPr id="990" name="Cloud Callout 989"/>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991" name="Group 323"/>
              <p:cNvGrpSpPr/>
              <p:nvPr/>
            </p:nvGrpSpPr>
            <p:grpSpPr>
              <a:xfrm>
                <a:off x="1233765" y="1896661"/>
                <a:ext cx="418984" cy="211839"/>
                <a:chOff x="166963" y="4810187"/>
                <a:chExt cx="2248432" cy="1136797"/>
              </a:xfrm>
            </p:grpSpPr>
            <p:sp>
              <p:nvSpPr>
                <p:cNvPr id="113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3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38" name="Group 134"/>
                <p:cNvGrpSpPr/>
                <p:nvPr/>
              </p:nvGrpSpPr>
              <p:grpSpPr>
                <a:xfrm>
                  <a:off x="166963" y="4900238"/>
                  <a:ext cx="2213812" cy="1046746"/>
                  <a:chOff x="613629" y="5301208"/>
                  <a:chExt cx="1438091" cy="432048"/>
                </a:xfrm>
              </p:grpSpPr>
              <p:sp>
                <p:nvSpPr>
                  <p:cNvPr id="113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4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41" name="Rectangle 114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4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2" name="Group 323"/>
              <p:cNvGrpSpPr/>
              <p:nvPr/>
            </p:nvGrpSpPr>
            <p:grpSpPr>
              <a:xfrm>
                <a:off x="1803920" y="1961207"/>
                <a:ext cx="418984" cy="211839"/>
                <a:chOff x="166963" y="4810187"/>
                <a:chExt cx="2248432" cy="1136797"/>
              </a:xfrm>
            </p:grpSpPr>
            <p:sp>
              <p:nvSpPr>
                <p:cNvPr id="112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3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31" name="Group 134"/>
                <p:cNvGrpSpPr/>
                <p:nvPr/>
              </p:nvGrpSpPr>
              <p:grpSpPr>
                <a:xfrm>
                  <a:off x="166963" y="4900238"/>
                  <a:ext cx="2213812" cy="1046746"/>
                  <a:chOff x="613629" y="5301208"/>
                  <a:chExt cx="1438091" cy="432048"/>
                </a:xfrm>
              </p:grpSpPr>
              <p:sp>
                <p:nvSpPr>
                  <p:cNvPr id="113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3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34" name="Rectangle 113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3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3" name="Group 323"/>
              <p:cNvGrpSpPr/>
              <p:nvPr/>
            </p:nvGrpSpPr>
            <p:grpSpPr>
              <a:xfrm>
                <a:off x="2406348" y="1993480"/>
                <a:ext cx="418984" cy="211839"/>
                <a:chOff x="166963" y="4810187"/>
                <a:chExt cx="2248432" cy="1136797"/>
              </a:xfrm>
            </p:grpSpPr>
            <p:sp>
              <p:nvSpPr>
                <p:cNvPr id="112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2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24" name="Group 134"/>
                <p:cNvGrpSpPr/>
                <p:nvPr/>
              </p:nvGrpSpPr>
              <p:grpSpPr>
                <a:xfrm>
                  <a:off x="166963" y="4900238"/>
                  <a:ext cx="2213812" cy="1046746"/>
                  <a:chOff x="613629" y="5301208"/>
                  <a:chExt cx="1438091" cy="432048"/>
                </a:xfrm>
              </p:grpSpPr>
              <p:sp>
                <p:nvSpPr>
                  <p:cNvPr id="112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2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27" name="Rectangle 112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2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4" name="Group 323"/>
              <p:cNvGrpSpPr/>
              <p:nvPr/>
            </p:nvGrpSpPr>
            <p:grpSpPr>
              <a:xfrm>
                <a:off x="3062564" y="1982723"/>
                <a:ext cx="418984" cy="211839"/>
                <a:chOff x="166963" y="4810187"/>
                <a:chExt cx="2248432" cy="1136797"/>
              </a:xfrm>
            </p:grpSpPr>
            <p:sp>
              <p:nvSpPr>
                <p:cNvPr id="111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1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17" name="Group 134"/>
                <p:cNvGrpSpPr/>
                <p:nvPr/>
              </p:nvGrpSpPr>
              <p:grpSpPr>
                <a:xfrm>
                  <a:off x="166963" y="4900238"/>
                  <a:ext cx="2213812" cy="1046746"/>
                  <a:chOff x="613629" y="5301208"/>
                  <a:chExt cx="1438091" cy="432048"/>
                </a:xfrm>
              </p:grpSpPr>
              <p:sp>
                <p:nvSpPr>
                  <p:cNvPr id="111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1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20" name="Rectangle 111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2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5" name="Group 323"/>
              <p:cNvGrpSpPr/>
              <p:nvPr/>
            </p:nvGrpSpPr>
            <p:grpSpPr>
              <a:xfrm>
                <a:off x="3912418" y="1993481"/>
                <a:ext cx="418984" cy="211839"/>
                <a:chOff x="166963" y="4810187"/>
                <a:chExt cx="2248432" cy="1136797"/>
              </a:xfrm>
            </p:grpSpPr>
            <p:sp>
              <p:nvSpPr>
                <p:cNvPr id="110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0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10" name="Group 134"/>
                <p:cNvGrpSpPr/>
                <p:nvPr/>
              </p:nvGrpSpPr>
              <p:grpSpPr>
                <a:xfrm>
                  <a:off x="166963" y="4900238"/>
                  <a:ext cx="2213812" cy="1046746"/>
                  <a:chOff x="613629" y="5301208"/>
                  <a:chExt cx="1438091" cy="432048"/>
                </a:xfrm>
              </p:grpSpPr>
              <p:sp>
                <p:nvSpPr>
                  <p:cNvPr id="111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1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13" name="Rectangle 111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1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6" name="Group 323"/>
              <p:cNvGrpSpPr/>
              <p:nvPr/>
            </p:nvGrpSpPr>
            <p:grpSpPr>
              <a:xfrm>
                <a:off x="4611665" y="2014996"/>
                <a:ext cx="418984" cy="211839"/>
                <a:chOff x="166963" y="4810187"/>
                <a:chExt cx="2248432" cy="1136797"/>
              </a:xfrm>
            </p:grpSpPr>
            <p:sp>
              <p:nvSpPr>
                <p:cNvPr id="110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0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03" name="Group 134"/>
                <p:cNvGrpSpPr/>
                <p:nvPr/>
              </p:nvGrpSpPr>
              <p:grpSpPr>
                <a:xfrm>
                  <a:off x="166963" y="4900238"/>
                  <a:ext cx="2213812" cy="1046746"/>
                  <a:chOff x="613629" y="5301208"/>
                  <a:chExt cx="1438091" cy="432048"/>
                </a:xfrm>
              </p:grpSpPr>
              <p:sp>
                <p:nvSpPr>
                  <p:cNvPr id="110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0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06" name="Rectangle 110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0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7" name="Group 323"/>
              <p:cNvGrpSpPr/>
              <p:nvPr/>
            </p:nvGrpSpPr>
            <p:grpSpPr>
              <a:xfrm>
                <a:off x="5332427" y="1939692"/>
                <a:ext cx="418984" cy="211839"/>
                <a:chOff x="166963" y="4810187"/>
                <a:chExt cx="2248432" cy="1136797"/>
              </a:xfrm>
            </p:grpSpPr>
            <p:sp>
              <p:nvSpPr>
                <p:cNvPr id="109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9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96" name="Group 134"/>
                <p:cNvGrpSpPr/>
                <p:nvPr/>
              </p:nvGrpSpPr>
              <p:grpSpPr>
                <a:xfrm>
                  <a:off x="166963" y="4900238"/>
                  <a:ext cx="2213812" cy="1046746"/>
                  <a:chOff x="613629" y="5301208"/>
                  <a:chExt cx="1438091" cy="432048"/>
                </a:xfrm>
              </p:grpSpPr>
              <p:sp>
                <p:nvSpPr>
                  <p:cNvPr id="109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9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99" name="Rectangle 109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0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8" name="Group 323"/>
              <p:cNvGrpSpPr/>
              <p:nvPr/>
            </p:nvGrpSpPr>
            <p:grpSpPr>
              <a:xfrm>
                <a:off x="6139250" y="1896661"/>
                <a:ext cx="418984" cy="211839"/>
                <a:chOff x="166963" y="4810187"/>
                <a:chExt cx="2248432" cy="1136797"/>
              </a:xfrm>
            </p:grpSpPr>
            <p:sp>
              <p:nvSpPr>
                <p:cNvPr id="108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8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89" name="Group 134"/>
                <p:cNvGrpSpPr/>
                <p:nvPr/>
              </p:nvGrpSpPr>
              <p:grpSpPr>
                <a:xfrm>
                  <a:off x="166963" y="4900238"/>
                  <a:ext cx="2213812" cy="1046746"/>
                  <a:chOff x="613629" y="5301208"/>
                  <a:chExt cx="1438091" cy="432048"/>
                </a:xfrm>
              </p:grpSpPr>
              <p:sp>
                <p:nvSpPr>
                  <p:cNvPr id="109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9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92" name="Rectangle 109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9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999" name="Group 323"/>
              <p:cNvGrpSpPr/>
              <p:nvPr/>
            </p:nvGrpSpPr>
            <p:grpSpPr>
              <a:xfrm>
                <a:off x="6741678" y="1864388"/>
                <a:ext cx="418984" cy="211839"/>
                <a:chOff x="166963" y="4810187"/>
                <a:chExt cx="2248432" cy="1136797"/>
              </a:xfrm>
            </p:grpSpPr>
            <p:sp>
              <p:nvSpPr>
                <p:cNvPr id="108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8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82" name="Group 134"/>
                <p:cNvGrpSpPr/>
                <p:nvPr/>
              </p:nvGrpSpPr>
              <p:grpSpPr>
                <a:xfrm>
                  <a:off x="166963" y="4900238"/>
                  <a:ext cx="2213812" cy="1046746"/>
                  <a:chOff x="613629" y="5301208"/>
                  <a:chExt cx="1438091" cy="432048"/>
                </a:xfrm>
              </p:grpSpPr>
              <p:sp>
                <p:nvSpPr>
                  <p:cNvPr id="108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8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85" name="Rectangle 108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8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0" name="Group 323"/>
              <p:cNvGrpSpPr/>
              <p:nvPr/>
            </p:nvGrpSpPr>
            <p:grpSpPr>
              <a:xfrm>
                <a:off x="7430167" y="1713781"/>
                <a:ext cx="418984" cy="211839"/>
                <a:chOff x="166963" y="4810187"/>
                <a:chExt cx="2248432" cy="1136797"/>
              </a:xfrm>
            </p:grpSpPr>
            <p:sp>
              <p:nvSpPr>
                <p:cNvPr id="107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7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75" name="Group 134"/>
                <p:cNvGrpSpPr/>
                <p:nvPr/>
              </p:nvGrpSpPr>
              <p:grpSpPr>
                <a:xfrm>
                  <a:off x="166963" y="4900238"/>
                  <a:ext cx="2213812" cy="1046746"/>
                  <a:chOff x="613629" y="5301208"/>
                  <a:chExt cx="1438091" cy="432048"/>
                </a:xfrm>
              </p:grpSpPr>
              <p:sp>
                <p:nvSpPr>
                  <p:cNvPr id="107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7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78" name="Rectangle 107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7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1" name="Group 323"/>
              <p:cNvGrpSpPr/>
              <p:nvPr/>
            </p:nvGrpSpPr>
            <p:grpSpPr>
              <a:xfrm>
                <a:off x="6644859" y="1530901"/>
                <a:ext cx="418984" cy="211839"/>
                <a:chOff x="166963" y="4810187"/>
                <a:chExt cx="2248432" cy="1136797"/>
              </a:xfrm>
            </p:grpSpPr>
            <p:sp>
              <p:nvSpPr>
                <p:cNvPr id="106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6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68" name="Group 134"/>
                <p:cNvGrpSpPr/>
                <p:nvPr/>
              </p:nvGrpSpPr>
              <p:grpSpPr>
                <a:xfrm>
                  <a:off x="166963" y="4900238"/>
                  <a:ext cx="2213812" cy="1046746"/>
                  <a:chOff x="613629" y="5301208"/>
                  <a:chExt cx="1438091" cy="432048"/>
                </a:xfrm>
              </p:grpSpPr>
              <p:sp>
                <p:nvSpPr>
                  <p:cNvPr id="106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7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71" name="Rectangle 107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7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2" name="Group 323"/>
              <p:cNvGrpSpPr/>
              <p:nvPr/>
            </p:nvGrpSpPr>
            <p:grpSpPr>
              <a:xfrm>
                <a:off x="5924097" y="1520143"/>
                <a:ext cx="418984" cy="211839"/>
                <a:chOff x="166963" y="4810187"/>
                <a:chExt cx="2248432" cy="1136797"/>
              </a:xfrm>
            </p:grpSpPr>
            <p:sp>
              <p:nvSpPr>
                <p:cNvPr id="105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6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61" name="Group 134"/>
                <p:cNvGrpSpPr/>
                <p:nvPr/>
              </p:nvGrpSpPr>
              <p:grpSpPr>
                <a:xfrm>
                  <a:off x="166963" y="4900238"/>
                  <a:ext cx="2213812" cy="1046746"/>
                  <a:chOff x="613629" y="5301208"/>
                  <a:chExt cx="1438091" cy="432048"/>
                </a:xfrm>
              </p:grpSpPr>
              <p:sp>
                <p:nvSpPr>
                  <p:cNvPr id="106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6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64" name="Rectangle 106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6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3" name="Group 323"/>
              <p:cNvGrpSpPr/>
              <p:nvPr/>
            </p:nvGrpSpPr>
            <p:grpSpPr>
              <a:xfrm>
                <a:off x="5095758" y="1530901"/>
                <a:ext cx="418984" cy="211839"/>
                <a:chOff x="166963" y="4810187"/>
                <a:chExt cx="2248432" cy="1136797"/>
              </a:xfrm>
            </p:grpSpPr>
            <p:sp>
              <p:nvSpPr>
                <p:cNvPr id="105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5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54" name="Group 134"/>
                <p:cNvGrpSpPr/>
                <p:nvPr/>
              </p:nvGrpSpPr>
              <p:grpSpPr>
                <a:xfrm>
                  <a:off x="166963" y="4900238"/>
                  <a:ext cx="2213812" cy="1046746"/>
                  <a:chOff x="613629" y="5301208"/>
                  <a:chExt cx="1438091" cy="432048"/>
                </a:xfrm>
              </p:grpSpPr>
              <p:sp>
                <p:nvSpPr>
                  <p:cNvPr id="105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5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57" name="Rectangle 105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5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4" name="Group 323"/>
              <p:cNvGrpSpPr/>
              <p:nvPr/>
            </p:nvGrpSpPr>
            <p:grpSpPr>
              <a:xfrm>
                <a:off x="4450299" y="1520143"/>
                <a:ext cx="418984" cy="211839"/>
                <a:chOff x="166963" y="4810187"/>
                <a:chExt cx="2248432" cy="1136797"/>
              </a:xfrm>
            </p:grpSpPr>
            <p:sp>
              <p:nvSpPr>
                <p:cNvPr id="104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4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47" name="Group 134"/>
                <p:cNvGrpSpPr/>
                <p:nvPr/>
              </p:nvGrpSpPr>
              <p:grpSpPr>
                <a:xfrm>
                  <a:off x="166963" y="4900238"/>
                  <a:ext cx="2213812" cy="1046746"/>
                  <a:chOff x="613629" y="5301208"/>
                  <a:chExt cx="1438091" cy="432048"/>
                </a:xfrm>
              </p:grpSpPr>
              <p:sp>
                <p:nvSpPr>
                  <p:cNvPr id="104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4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50" name="Rectangle 104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5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5" name="Group 323"/>
              <p:cNvGrpSpPr/>
              <p:nvPr/>
            </p:nvGrpSpPr>
            <p:grpSpPr>
              <a:xfrm>
                <a:off x="3578929" y="1498628"/>
                <a:ext cx="418984" cy="211839"/>
                <a:chOff x="166963" y="4810187"/>
                <a:chExt cx="2248432" cy="1136797"/>
              </a:xfrm>
            </p:grpSpPr>
            <p:sp>
              <p:nvSpPr>
                <p:cNvPr id="103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3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40" name="Group 134"/>
                <p:cNvGrpSpPr/>
                <p:nvPr/>
              </p:nvGrpSpPr>
              <p:grpSpPr>
                <a:xfrm>
                  <a:off x="166963" y="4900238"/>
                  <a:ext cx="2213812" cy="1046746"/>
                  <a:chOff x="613629" y="5301208"/>
                  <a:chExt cx="1438091" cy="432048"/>
                </a:xfrm>
              </p:grpSpPr>
              <p:sp>
                <p:nvSpPr>
                  <p:cNvPr id="104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4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43" name="Rectangle 104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4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6" name="Group 323"/>
              <p:cNvGrpSpPr/>
              <p:nvPr/>
            </p:nvGrpSpPr>
            <p:grpSpPr>
              <a:xfrm>
                <a:off x="2890439" y="1498628"/>
                <a:ext cx="418984" cy="211839"/>
                <a:chOff x="166963" y="4810187"/>
                <a:chExt cx="2248432" cy="1136797"/>
              </a:xfrm>
            </p:grpSpPr>
            <p:sp>
              <p:nvSpPr>
                <p:cNvPr id="103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3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33" name="Group 134"/>
                <p:cNvGrpSpPr/>
                <p:nvPr/>
              </p:nvGrpSpPr>
              <p:grpSpPr>
                <a:xfrm>
                  <a:off x="166963" y="4900238"/>
                  <a:ext cx="2213812" cy="1046746"/>
                  <a:chOff x="613629" y="5301208"/>
                  <a:chExt cx="1438091" cy="432048"/>
                </a:xfrm>
              </p:grpSpPr>
              <p:sp>
                <p:nvSpPr>
                  <p:cNvPr id="103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3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36" name="Rectangle 103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3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7" name="Group 323"/>
              <p:cNvGrpSpPr/>
              <p:nvPr/>
            </p:nvGrpSpPr>
            <p:grpSpPr>
              <a:xfrm>
                <a:off x="2320284" y="1509385"/>
                <a:ext cx="418984" cy="211839"/>
                <a:chOff x="166963" y="4810187"/>
                <a:chExt cx="2248432" cy="1136797"/>
              </a:xfrm>
            </p:grpSpPr>
            <p:sp>
              <p:nvSpPr>
                <p:cNvPr id="102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2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26" name="Group 134"/>
                <p:cNvGrpSpPr/>
                <p:nvPr/>
              </p:nvGrpSpPr>
              <p:grpSpPr>
                <a:xfrm>
                  <a:off x="166963" y="4900238"/>
                  <a:ext cx="2213812" cy="1046746"/>
                  <a:chOff x="613629" y="5301208"/>
                  <a:chExt cx="1438091" cy="432048"/>
                </a:xfrm>
              </p:grpSpPr>
              <p:sp>
                <p:nvSpPr>
                  <p:cNvPr id="102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2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29" name="Rectangle 102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3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8" name="Group 323"/>
              <p:cNvGrpSpPr/>
              <p:nvPr/>
            </p:nvGrpSpPr>
            <p:grpSpPr>
              <a:xfrm>
                <a:off x="1685583" y="1520142"/>
                <a:ext cx="418984" cy="211839"/>
                <a:chOff x="166963" y="4810187"/>
                <a:chExt cx="2248432" cy="1136797"/>
              </a:xfrm>
            </p:grpSpPr>
            <p:sp>
              <p:nvSpPr>
                <p:cNvPr id="101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1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19" name="Group 134"/>
                <p:cNvGrpSpPr/>
                <p:nvPr/>
              </p:nvGrpSpPr>
              <p:grpSpPr>
                <a:xfrm>
                  <a:off x="166963" y="4900238"/>
                  <a:ext cx="2213812" cy="1046746"/>
                  <a:chOff x="613629" y="5301208"/>
                  <a:chExt cx="1438091" cy="432048"/>
                </a:xfrm>
              </p:grpSpPr>
              <p:sp>
                <p:nvSpPr>
                  <p:cNvPr id="102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2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22" name="Rectangle 102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2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009" name="Group 323"/>
              <p:cNvGrpSpPr/>
              <p:nvPr/>
            </p:nvGrpSpPr>
            <p:grpSpPr>
              <a:xfrm>
                <a:off x="1126186" y="1627719"/>
                <a:ext cx="418984" cy="211839"/>
                <a:chOff x="166963" y="4810187"/>
                <a:chExt cx="2248432" cy="1136797"/>
              </a:xfrm>
            </p:grpSpPr>
            <p:sp>
              <p:nvSpPr>
                <p:cNvPr id="101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01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012" name="Group 134"/>
                <p:cNvGrpSpPr/>
                <p:nvPr/>
              </p:nvGrpSpPr>
              <p:grpSpPr>
                <a:xfrm>
                  <a:off x="166963" y="4900238"/>
                  <a:ext cx="2213812" cy="1046746"/>
                  <a:chOff x="613629" y="5301208"/>
                  <a:chExt cx="1438091" cy="432048"/>
                </a:xfrm>
              </p:grpSpPr>
              <p:sp>
                <p:nvSpPr>
                  <p:cNvPr id="101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01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015" name="Rectangle 101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01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sp>
          <p:nvSpPr>
            <p:cNvPr id="1837" name="Lightning Bolt 1836"/>
            <p:cNvSpPr/>
            <p:nvPr/>
          </p:nvSpPr>
          <p:spPr bwMode="auto">
            <a:xfrm>
              <a:off x="6156960" y="4986528"/>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8" name="Lightning Bolt 1837"/>
            <p:cNvSpPr/>
            <p:nvPr/>
          </p:nvSpPr>
          <p:spPr bwMode="auto">
            <a:xfrm rot="14299308">
              <a:off x="5108448" y="466953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9" name="Lightning Bolt 1838"/>
            <p:cNvSpPr/>
            <p:nvPr/>
          </p:nvSpPr>
          <p:spPr bwMode="auto">
            <a:xfrm rot="7385878">
              <a:off x="3852672" y="488899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62" name="Group 1861"/>
          <p:cNvGrpSpPr/>
          <p:nvPr/>
        </p:nvGrpSpPr>
        <p:grpSpPr>
          <a:xfrm>
            <a:off x="4595568" y="1410279"/>
            <a:ext cx="2316479" cy="475488"/>
            <a:chOff x="4120897" y="1426464"/>
            <a:chExt cx="2316479" cy="633984"/>
          </a:xfrm>
        </p:grpSpPr>
        <p:grpSp>
          <p:nvGrpSpPr>
            <p:cNvPr id="1674" name="Group 1673"/>
            <p:cNvGrpSpPr/>
            <p:nvPr/>
          </p:nvGrpSpPr>
          <p:grpSpPr>
            <a:xfrm>
              <a:off x="4399042" y="1672668"/>
              <a:ext cx="1794494" cy="314627"/>
              <a:chOff x="772534" y="1498626"/>
              <a:chExt cx="7076621" cy="728209"/>
            </a:xfrm>
          </p:grpSpPr>
          <p:sp>
            <p:nvSpPr>
              <p:cNvPr id="1675" name="Cloud Callout 1674"/>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1676" name="Group 323"/>
              <p:cNvGrpSpPr/>
              <p:nvPr/>
            </p:nvGrpSpPr>
            <p:grpSpPr>
              <a:xfrm>
                <a:off x="1233765" y="1896661"/>
                <a:ext cx="418984" cy="211839"/>
                <a:chOff x="166963" y="4810187"/>
                <a:chExt cx="2248432" cy="1136797"/>
              </a:xfrm>
            </p:grpSpPr>
            <p:sp>
              <p:nvSpPr>
                <p:cNvPr id="182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82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823" name="Group 134"/>
                <p:cNvGrpSpPr/>
                <p:nvPr/>
              </p:nvGrpSpPr>
              <p:grpSpPr>
                <a:xfrm>
                  <a:off x="166963" y="4900238"/>
                  <a:ext cx="2213812" cy="1046746"/>
                  <a:chOff x="613629" y="5301208"/>
                  <a:chExt cx="1438091" cy="432048"/>
                </a:xfrm>
              </p:grpSpPr>
              <p:sp>
                <p:nvSpPr>
                  <p:cNvPr id="182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2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26" name="Rectangle 182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82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77" name="Group 323"/>
              <p:cNvGrpSpPr/>
              <p:nvPr/>
            </p:nvGrpSpPr>
            <p:grpSpPr>
              <a:xfrm>
                <a:off x="1803920" y="1961207"/>
                <a:ext cx="418984" cy="211839"/>
                <a:chOff x="166963" y="4810187"/>
                <a:chExt cx="2248432" cy="1136797"/>
              </a:xfrm>
            </p:grpSpPr>
            <p:sp>
              <p:nvSpPr>
                <p:cNvPr id="181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81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816" name="Group 134"/>
                <p:cNvGrpSpPr/>
                <p:nvPr/>
              </p:nvGrpSpPr>
              <p:grpSpPr>
                <a:xfrm>
                  <a:off x="166963" y="4900238"/>
                  <a:ext cx="2213812" cy="1046746"/>
                  <a:chOff x="613629" y="5301208"/>
                  <a:chExt cx="1438091" cy="432048"/>
                </a:xfrm>
              </p:grpSpPr>
              <p:sp>
                <p:nvSpPr>
                  <p:cNvPr id="181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1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19" name="Rectangle 181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82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78" name="Group 323"/>
              <p:cNvGrpSpPr/>
              <p:nvPr/>
            </p:nvGrpSpPr>
            <p:grpSpPr>
              <a:xfrm>
                <a:off x="2406348" y="1993480"/>
                <a:ext cx="418984" cy="211839"/>
                <a:chOff x="166963" y="4810187"/>
                <a:chExt cx="2248432" cy="1136797"/>
              </a:xfrm>
            </p:grpSpPr>
            <p:sp>
              <p:nvSpPr>
                <p:cNvPr id="180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80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809" name="Group 134"/>
                <p:cNvGrpSpPr/>
                <p:nvPr/>
              </p:nvGrpSpPr>
              <p:grpSpPr>
                <a:xfrm>
                  <a:off x="166963" y="4900238"/>
                  <a:ext cx="2213812" cy="1046746"/>
                  <a:chOff x="613629" y="5301208"/>
                  <a:chExt cx="1438091" cy="432048"/>
                </a:xfrm>
              </p:grpSpPr>
              <p:sp>
                <p:nvSpPr>
                  <p:cNvPr id="181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1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12" name="Rectangle 181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81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79" name="Group 323"/>
              <p:cNvGrpSpPr/>
              <p:nvPr/>
            </p:nvGrpSpPr>
            <p:grpSpPr>
              <a:xfrm>
                <a:off x="3062564" y="1982723"/>
                <a:ext cx="418984" cy="211839"/>
                <a:chOff x="166963" y="4810187"/>
                <a:chExt cx="2248432" cy="1136797"/>
              </a:xfrm>
            </p:grpSpPr>
            <p:sp>
              <p:nvSpPr>
                <p:cNvPr id="180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80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802" name="Group 134"/>
                <p:cNvGrpSpPr/>
                <p:nvPr/>
              </p:nvGrpSpPr>
              <p:grpSpPr>
                <a:xfrm>
                  <a:off x="166963" y="4900238"/>
                  <a:ext cx="2213812" cy="1046746"/>
                  <a:chOff x="613629" y="5301208"/>
                  <a:chExt cx="1438091" cy="432048"/>
                </a:xfrm>
              </p:grpSpPr>
              <p:sp>
                <p:nvSpPr>
                  <p:cNvPr id="180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80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805" name="Rectangle 180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80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0" name="Group 323"/>
              <p:cNvGrpSpPr/>
              <p:nvPr/>
            </p:nvGrpSpPr>
            <p:grpSpPr>
              <a:xfrm>
                <a:off x="3912418" y="1993481"/>
                <a:ext cx="418984" cy="211839"/>
                <a:chOff x="166963" y="4810187"/>
                <a:chExt cx="2248432" cy="1136797"/>
              </a:xfrm>
            </p:grpSpPr>
            <p:sp>
              <p:nvSpPr>
                <p:cNvPr id="179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9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95" name="Group 134"/>
                <p:cNvGrpSpPr/>
                <p:nvPr/>
              </p:nvGrpSpPr>
              <p:grpSpPr>
                <a:xfrm>
                  <a:off x="166963" y="4900238"/>
                  <a:ext cx="2213812" cy="1046746"/>
                  <a:chOff x="613629" y="5301208"/>
                  <a:chExt cx="1438091" cy="432048"/>
                </a:xfrm>
              </p:grpSpPr>
              <p:sp>
                <p:nvSpPr>
                  <p:cNvPr id="179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9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98" name="Rectangle 179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9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1" name="Group 323"/>
              <p:cNvGrpSpPr/>
              <p:nvPr/>
            </p:nvGrpSpPr>
            <p:grpSpPr>
              <a:xfrm>
                <a:off x="4611665" y="2014996"/>
                <a:ext cx="418984" cy="211839"/>
                <a:chOff x="166963" y="4810187"/>
                <a:chExt cx="2248432" cy="1136797"/>
              </a:xfrm>
            </p:grpSpPr>
            <p:sp>
              <p:nvSpPr>
                <p:cNvPr id="178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8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88" name="Group 134"/>
                <p:cNvGrpSpPr/>
                <p:nvPr/>
              </p:nvGrpSpPr>
              <p:grpSpPr>
                <a:xfrm>
                  <a:off x="166963" y="4900238"/>
                  <a:ext cx="2213812" cy="1046746"/>
                  <a:chOff x="613629" y="5301208"/>
                  <a:chExt cx="1438091" cy="432048"/>
                </a:xfrm>
              </p:grpSpPr>
              <p:sp>
                <p:nvSpPr>
                  <p:cNvPr id="178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9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91" name="Rectangle 179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9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2" name="Group 323"/>
              <p:cNvGrpSpPr/>
              <p:nvPr/>
            </p:nvGrpSpPr>
            <p:grpSpPr>
              <a:xfrm>
                <a:off x="5332427" y="1939692"/>
                <a:ext cx="418984" cy="211839"/>
                <a:chOff x="166963" y="4810187"/>
                <a:chExt cx="2248432" cy="1136797"/>
              </a:xfrm>
            </p:grpSpPr>
            <p:sp>
              <p:nvSpPr>
                <p:cNvPr id="177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8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81" name="Group 134"/>
                <p:cNvGrpSpPr/>
                <p:nvPr/>
              </p:nvGrpSpPr>
              <p:grpSpPr>
                <a:xfrm>
                  <a:off x="166963" y="4900238"/>
                  <a:ext cx="2213812" cy="1046746"/>
                  <a:chOff x="613629" y="5301208"/>
                  <a:chExt cx="1438091" cy="432048"/>
                </a:xfrm>
              </p:grpSpPr>
              <p:sp>
                <p:nvSpPr>
                  <p:cNvPr id="178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8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84" name="Rectangle 178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8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3" name="Group 323"/>
              <p:cNvGrpSpPr/>
              <p:nvPr/>
            </p:nvGrpSpPr>
            <p:grpSpPr>
              <a:xfrm>
                <a:off x="6139250" y="1896661"/>
                <a:ext cx="418984" cy="211839"/>
                <a:chOff x="166963" y="4810187"/>
                <a:chExt cx="2248432" cy="1136797"/>
              </a:xfrm>
            </p:grpSpPr>
            <p:sp>
              <p:nvSpPr>
                <p:cNvPr id="177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7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74" name="Group 134"/>
                <p:cNvGrpSpPr/>
                <p:nvPr/>
              </p:nvGrpSpPr>
              <p:grpSpPr>
                <a:xfrm>
                  <a:off x="166963" y="4900238"/>
                  <a:ext cx="2213812" cy="1046746"/>
                  <a:chOff x="613629" y="5301208"/>
                  <a:chExt cx="1438091" cy="432048"/>
                </a:xfrm>
              </p:grpSpPr>
              <p:sp>
                <p:nvSpPr>
                  <p:cNvPr id="177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7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77" name="Rectangle 177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7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4" name="Group 323"/>
              <p:cNvGrpSpPr/>
              <p:nvPr/>
            </p:nvGrpSpPr>
            <p:grpSpPr>
              <a:xfrm>
                <a:off x="6741678" y="1864388"/>
                <a:ext cx="418984" cy="211839"/>
                <a:chOff x="166963" y="4810187"/>
                <a:chExt cx="2248432" cy="1136797"/>
              </a:xfrm>
            </p:grpSpPr>
            <p:sp>
              <p:nvSpPr>
                <p:cNvPr id="176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6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67" name="Group 134"/>
                <p:cNvGrpSpPr/>
                <p:nvPr/>
              </p:nvGrpSpPr>
              <p:grpSpPr>
                <a:xfrm>
                  <a:off x="166963" y="4900238"/>
                  <a:ext cx="2213812" cy="1046746"/>
                  <a:chOff x="613629" y="5301208"/>
                  <a:chExt cx="1438091" cy="432048"/>
                </a:xfrm>
              </p:grpSpPr>
              <p:sp>
                <p:nvSpPr>
                  <p:cNvPr id="176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6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70" name="Rectangle 176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7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5" name="Group 323"/>
              <p:cNvGrpSpPr/>
              <p:nvPr/>
            </p:nvGrpSpPr>
            <p:grpSpPr>
              <a:xfrm>
                <a:off x="7430167" y="1713781"/>
                <a:ext cx="418984" cy="211839"/>
                <a:chOff x="166963" y="4810187"/>
                <a:chExt cx="2248432" cy="1136797"/>
              </a:xfrm>
            </p:grpSpPr>
            <p:sp>
              <p:nvSpPr>
                <p:cNvPr id="175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5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60" name="Group 134"/>
                <p:cNvGrpSpPr/>
                <p:nvPr/>
              </p:nvGrpSpPr>
              <p:grpSpPr>
                <a:xfrm>
                  <a:off x="166963" y="4900238"/>
                  <a:ext cx="2213812" cy="1046746"/>
                  <a:chOff x="613629" y="5301208"/>
                  <a:chExt cx="1438091" cy="432048"/>
                </a:xfrm>
              </p:grpSpPr>
              <p:sp>
                <p:nvSpPr>
                  <p:cNvPr id="176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6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63" name="Rectangle 176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6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6" name="Group 323"/>
              <p:cNvGrpSpPr/>
              <p:nvPr/>
            </p:nvGrpSpPr>
            <p:grpSpPr>
              <a:xfrm>
                <a:off x="6644859" y="1530901"/>
                <a:ext cx="418984" cy="211839"/>
                <a:chOff x="166963" y="4810187"/>
                <a:chExt cx="2248432" cy="1136797"/>
              </a:xfrm>
            </p:grpSpPr>
            <p:sp>
              <p:nvSpPr>
                <p:cNvPr id="175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5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53" name="Group 134"/>
                <p:cNvGrpSpPr/>
                <p:nvPr/>
              </p:nvGrpSpPr>
              <p:grpSpPr>
                <a:xfrm>
                  <a:off x="166963" y="4900238"/>
                  <a:ext cx="2213812" cy="1046746"/>
                  <a:chOff x="613629" y="5301208"/>
                  <a:chExt cx="1438091" cy="432048"/>
                </a:xfrm>
              </p:grpSpPr>
              <p:sp>
                <p:nvSpPr>
                  <p:cNvPr id="175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5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56" name="Rectangle 175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5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7" name="Group 323"/>
              <p:cNvGrpSpPr/>
              <p:nvPr/>
            </p:nvGrpSpPr>
            <p:grpSpPr>
              <a:xfrm>
                <a:off x="5924097" y="1520143"/>
                <a:ext cx="418984" cy="211839"/>
                <a:chOff x="166963" y="4810187"/>
                <a:chExt cx="2248432" cy="1136797"/>
              </a:xfrm>
            </p:grpSpPr>
            <p:sp>
              <p:nvSpPr>
                <p:cNvPr id="174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4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46" name="Group 134"/>
                <p:cNvGrpSpPr/>
                <p:nvPr/>
              </p:nvGrpSpPr>
              <p:grpSpPr>
                <a:xfrm>
                  <a:off x="166963" y="4900238"/>
                  <a:ext cx="2213812" cy="1046746"/>
                  <a:chOff x="613629" y="5301208"/>
                  <a:chExt cx="1438091" cy="432048"/>
                </a:xfrm>
              </p:grpSpPr>
              <p:sp>
                <p:nvSpPr>
                  <p:cNvPr id="174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4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49" name="Rectangle 174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5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8" name="Group 323"/>
              <p:cNvGrpSpPr/>
              <p:nvPr/>
            </p:nvGrpSpPr>
            <p:grpSpPr>
              <a:xfrm>
                <a:off x="5095758" y="1530901"/>
                <a:ext cx="418984" cy="211839"/>
                <a:chOff x="166963" y="4810187"/>
                <a:chExt cx="2248432" cy="1136797"/>
              </a:xfrm>
            </p:grpSpPr>
            <p:sp>
              <p:nvSpPr>
                <p:cNvPr id="173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3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39" name="Group 134"/>
                <p:cNvGrpSpPr/>
                <p:nvPr/>
              </p:nvGrpSpPr>
              <p:grpSpPr>
                <a:xfrm>
                  <a:off x="166963" y="4900238"/>
                  <a:ext cx="2213812" cy="1046746"/>
                  <a:chOff x="613629" y="5301208"/>
                  <a:chExt cx="1438091" cy="432048"/>
                </a:xfrm>
              </p:grpSpPr>
              <p:sp>
                <p:nvSpPr>
                  <p:cNvPr id="174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4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42" name="Rectangle 174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4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89" name="Group 323"/>
              <p:cNvGrpSpPr/>
              <p:nvPr/>
            </p:nvGrpSpPr>
            <p:grpSpPr>
              <a:xfrm>
                <a:off x="4450299" y="1520143"/>
                <a:ext cx="418984" cy="211839"/>
                <a:chOff x="166963" y="4810187"/>
                <a:chExt cx="2248432" cy="1136797"/>
              </a:xfrm>
            </p:grpSpPr>
            <p:sp>
              <p:nvSpPr>
                <p:cNvPr id="173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3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32" name="Group 134"/>
                <p:cNvGrpSpPr/>
                <p:nvPr/>
              </p:nvGrpSpPr>
              <p:grpSpPr>
                <a:xfrm>
                  <a:off x="166963" y="4900238"/>
                  <a:ext cx="2213812" cy="1046746"/>
                  <a:chOff x="613629" y="5301208"/>
                  <a:chExt cx="1438091" cy="432048"/>
                </a:xfrm>
              </p:grpSpPr>
              <p:sp>
                <p:nvSpPr>
                  <p:cNvPr id="173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3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35" name="Rectangle 173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3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90" name="Group 323"/>
              <p:cNvGrpSpPr/>
              <p:nvPr/>
            </p:nvGrpSpPr>
            <p:grpSpPr>
              <a:xfrm>
                <a:off x="3578929" y="1498628"/>
                <a:ext cx="418984" cy="211839"/>
                <a:chOff x="166963" y="4810187"/>
                <a:chExt cx="2248432" cy="1136797"/>
              </a:xfrm>
            </p:grpSpPr>
            <p:sp>
              <p:nvSpPr>
                <p:cNvPr id="172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2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25" name="Group 134"/>
                <p:cNvGrpSpPr/>
                <p:nvPr/>
              </p:nvGrpSpPr>
              <p:grpSpPr>
                <a:xfrm>
                  <a:off x="166963" y="4900238"/>
                  <a:ext cx="2213812" cy="1046746"/>
                  <a:chOff x="613629" y="5301208"/>
                  <a:chExt cx="1438091" cy="432048"/>
                </a:xfrm>
              </p:grpSpPr>
              <p:sp>
                <p:nvSpPr>
                  <p:cNvPr id="172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2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28" name="Rectangle 172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2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91" name="Group 323"/>
              <p:cNvGrpSpPr/>
              <p:nvPr/>
            </p:nvGrpSpPr>
            <p:grpSpPr>
              <a:xfrm>
                <a:off x="2890439" y="1498628"/>
                <a:ext cx="418984" cy="211839"/>
                <a:chOff x="166963" y="4810187"/>
                <a:chExt cx="2248432" cy="1136797"/>
              </a:xfrm>
            </p:grpSpPr>
            <p:sp>
              <p:nvSpPr>
                <p:cNvPr id="171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1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18" name="Group 134"/>
                <p:cNvGrpSpPr/>
                <p:nvPr/>
              </p:nvGrpSpPr>
              <p:grpSpPr>
                <a:xfrm>
                  <a:off x="166963" y="4900238"/>
                  <a:ext cx="2213812" cy="1046746"/>
                  <a:chOff x="613629" y="5301208"/>
                  <a:chExt cx="1438091" cy="432048"/>
                </a:xfrm>
              </p:grpSpPr>
              <p:sp>
                <p:nvSpPr>
                  <p:cNvPr id="171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2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21" name="Rectangle 172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2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92" name="Group 323"/>
              <p:cNvGrpSpPr/>
              <p:nvPr/>
            </p:nvGrpSpPr>
            <p:grpSpPr>
              <a:xfrm>
                <a:off x="2320284" y="1509385"/>
                <a:ext cx="418984" cy="211839"/>
                <a:chOff x="166963" y="4810187"/>
                <a:chExt cx="2248432" cy="1136797"/>
              </a:xfrm>
            </p:grpSpPr>
            <p:sp>
              <p:nvSpPr>
                <p:cNvPr id="170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1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11" name="Group 134"/>
                <p:cNvGrpSpPr/>
                <p:nvPr/>
              </p:nvGrpSpPr>
              <p:grpSpPr>
                <a:xfrm>
                  <a:off x="166963" y="4900238"/>
                  <a:ext cx="2213812" cy="1046746"/>
                  <a:chOff x="613629" y="5301208"/>
                  <a:chExt cx="1438091" cy="432048"/>
                </a:xfrm>
              </p:grpSpPr>
              <p:sp>
                <p:nvSpPr>
                  <p:cNvPr id="171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1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14" name="Rectangle 171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1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93" name="Group 323"/>
              <p:cNvGrpSpPr/>
              <p:nvPr/>
            </p:nvGrpSpPr>
            <p:grpSpPr>
              <a:xfrm>
                <a:off x="1685583" y="1520142"/>
                <a:ext cx="418984" cy="211839"/>
                <a:chOff x="166963" y="4810187"/>
                <a:chExt cx="2248432" cy="1136797"/>
              </a:xfrm>
            </p:grpSpPr>
            <p:sp>
              <p:nvSpPr>
                <p:cNvPr id="170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70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704" name="Group 134"/>
                <p:cNvGrpSpPr/>
                <p:nvPr/>
              </p:nvGrpSpPr>
              <p:grpSpPr>
                <a:xfrm>
                  <a:off x="166963" y="4900238"/>
                  <a:ext cx="2213812" cy="1046746"/>
                  <a:chOff x="613629" y="5301208"/>
                  <a:chExt cx="1438091" cy="432048"/>
                </a:xfrm>
              </p:grpSpPr>
              <p:sp>
                <p:nvSpPr>
                  <p:cNvPr id="170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70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07" name="Rectangle 170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0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694" name="Group 323"/>
              <p:cNvGrpSpPr/>
              <p:nvPr/>
            </p:nvGrpSpPr>
            <p:grpSpPr>
              <a:xfrm>
                <a:off x="1126186" y="1627719"/>
                <a:ext cx="418984" cy="211839"/>
                <a:chOff x="166963" y="4810187"/>
                <a:chExt cx="2248432" cy="1136797"/>
              </a:xfrm>
            </p:grpSpPr>
            <p:sp>
              <p:nvSpPr>
                <p:cNvPr id="169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69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697" name="Group 134"/>
                <p:cNvGrpSpPr/>
                <p:nvPr/>
              </p:nvGrpSpPr>
              <p:grpSpPr>
                <a:xfrm>
                  <a:off x="166963" y="4900238"/>
                  <a:ext cx="2213812" cy="1046746"/>
                  <a:chOff x="613629" y="5301208"/>
                  <a:chExt cx="1438091" cy="432048"/>
                </a:xfrm>
              </p:grpSpPr>
              <p:sp>
                <p:nvSpPr>
                  <p:cNvPr id="169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69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700" name="Rectangle 169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70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sp>
          <p:nvSpPr>
            <p:cNvPr id="1840" name="Lightning Bolt 1839"/>
            <p:cNvSpPr/>
            <p:nvPr/>
          </p:nvSpPr>
          <p:spPr bwMode="auto">
            <a:xfrm>
              <a:off x="6120384" y="174345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1" name="Lightning Bolt 1840"/>
            <p:cNvSpPr/>
            <p:nvPr/>
          </p:nvSpPr>
          <p:spPr bwMode="auto">
            <a:xfrm rot="14299308">
              <a:off x="5071872" y="1426464"/>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2" name="Lightning Bolt 1841"/>
            <p:cNvSpPr/>
            <p:nvPr/>
          </p:nvSpPr>
          <p:spPr bwMode="auto">
            <a:xfrm rot="7385878">
              <a:off x="4120897" y="165811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63" name="Group 1862"/>
          <p:cNvGrpSpPr/>
          <p:nvPr/>
        </p:nvGrpSpPr>
        <p:grpSpPr>
          <a:xfrm>
            <a:off x="840429" y="3385383"/>
            <a:ext cx="2621280" cy="475488"/>
            <a:chOff x="365759" y="4059936"/>
            <a:chExt cx="2621280" cy="633984"/>
          </a:xfrm>
        </p:grpSpPr>
        <p:grpSp>
          <p:nvGrpSpPr>
            <p:cNvPr id="835" name="Group 834"/>
            <p:cNvGrpSpPr/>
            <p:nvPr/>
          </p:nvGrpSpPr>
          <p:grpSpPr>
            <a:xfrm>
              <a:off x="492838" y="4338645"/>
              <a:ext cx="2422486" cy="249282"/>
              <a:chOff x="772534" y="1498626"/>
              <a:chExt cx="7076621" cy="728209"/>
            </a:xfrm>
          </p:grpSpPr>
          <p:sp>
            <p:nvSpPr>
              <p:cNvPr id="836" name="Cloud Callout 835"/>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837" name="Group 323"/>
              <p:cNvGrpSpPr/>
              <p:nvPr/>
            </p:nvGrpSpPr>
            <p:grpSpPr>
              <a:xfrm>
                <a:off x="1233765" y="1896661"/>
                <a:ext cx="418984" cy="211839"/>
                <a:chOff x="166963" y="4810187"/>
                <a:chExt cx="2248432" cy="1136797"/>
              </a:xfrm>
            </p:grpSpPr>
            <p:sp>
              <p:nvSpPr>
                <p:cNvPr id="98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8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84" name="Group 134"/>
                <p:cNvGrpSpPr/>
                <p:nvPr/>
              </p:nvGrpSpPr>
              <p:grpSpPr>
                <a:xfrm>
                  <a:off x="166963" y="4900238"/>
                  <a:ext cx="2213812" cy="1046746"/>
                  <a:chOff x="613629" y="5301208"/>
                  <a:chExt cx="1438091" cy="432048"/>
                </a:xfrm>
              </p:grpSpPr>
              <p:sp>
                <p:nvSpPr>
                  <p:cNvPr id="98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8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87" name="Rectangle 98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8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38" name="Group 323"/>
              <p:cNvGrpSpPr/>
              <p:nvPr/>
            </p:nvGrpSpPr>
            <p:grpSpPr>
              <a:xfrm>
                <a:off x="1803920" y="1961207"/>
                <a:ext cx="418984" cy="211839"/>
                <a:chOff x="166963" y="4810187"/>
                <a:chExt cx="2248432" cy="1136797"/>
              </a:xfrm>
            </p:grpSpPr>
            <p:sp>
              <p:nvSpPr>
                <p:cNvPr id="97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7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77" name="Group 134"/>
                <p:cNvGrpSpPr/>
                <p:nvPr/>
              </p:nvGrpSpPr>
              <p:grpSpPr>
                <a:xfrm>
                  <a:off x="166963" y="4900238"/>
                  <a:ext cx="2213812" cy="1046746"/>
                  <a:chOff x="613629" y="5301208"/>
                  <a:chExt cx="1438091" cy="432048"/>
                </a:xfrm>
              </p:grpSpPr>
              <p:sp>
                <p:nvSpPr>
                  <p:cNvPr id="97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7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80" name="Rectangle 97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8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39" name="Group 323"/>
              <p:cNvGrpSpPr/>
              <p:nvPr/>
            </p:nvGrpSpPr>
            <p:grpSpPr>
              <a:xfrm>
                <a:off x="2406348" y="1993480"/>
                <a:ext cx="418984" cy="211839"/>
                <a:chOff x="166963" y="4810187"/>
                <a:chExt cx="2248432" cy="1136797"/>
              </a:xfrm>
            </p:grpSpPr>
            <p:sp>
              <p:nvSpPr>
                <p:cNvPr id="96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6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70" name="Group 134"/>
                <p:cNvGrpSpPr/>
                <p:nvPr/>
              </p:nvGrpSpPr>
              <p:grpSpPr>
                <a:xfrm>
                  <a:off x="166963" y="4900238"/>
                  <a:ext cx="2213812" cy="1046746"/>
                  <a:chOff x="613629" y="5301208"/>
                  <a:chExt cx="1438091" cy="432048"/>
                </a:xfrm>
              </p:grpSpPr>
              <p:sp>
                <p:nvSpPr>
                  <p:cNvPr id="97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7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73" name="Rectangle 97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7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0" name="Group 323"/>
              <p:cNvGrpSpPr/>
              <p:nvPr/>
            </p:nvGrpSpPr>
            <p:grpSpPr>
              <a:xfrm>
                <a:off x="3062564" y="1982723"/>
                <a:ext cx="418984" cy="211839"/>
                <a:chOff x="166963" y="4810187"/>
                <a:chExt cx="2248432" cy="1136797"/>
              </a:xfrm>
            </p:grpSpPr>
            <p:sp>
              <p:nvSpPr>
                <p:cNvPr id="96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6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63" name="Group 134"/>
                <p:cNvGrpSpPr/>
                <p:nvPr/>
              </p:nvGrpSpPr>
              <p:grpSpPr>
                <a:xfrm>
                  <a:off x="166963" y="4900238"/>
                  <a:ext cx="2213812" cy="1046746"/>
                  <a:chOff x="613629" y="5301208"/>
                  <a:chExt cx="1438091" cy="432048"/>
                </a:xfrm>
              </p:grpSpPr>
              <p:sp>
                <p:nvSpPr>
                  <p:cNvPr id="96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6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66" name="Rectangle 96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6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1" name="Group 323"/>
              <p:cNvGrpSpPr/>
              <p:nvPr/>
            </p:nvGrpSpPr>
            <p:grpSpPr>
              <a:xfrm>
                <a:off x="3912418" y="1993481"/>
                <a:ext cx="418984" cy="211839"/>
                <a:chOff x="166963" y="4810187"/>
                <a:chExt cx="2248432" cy="1136797"/>
              </a:xfrm>
            </p:grpSpPr>
            <p:sp>
              <p:nvSpPr>
                <p:cNvPr id="95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5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56" name="Group 134"/>
                <p:cNvGrpSpPr/>
                <p:nvPr/>
              </p:nvGrpSpPr>
              <p:grpSpPr>
                <a:xfrm>
                  <a:off x="166963" y="4900238"/>
                  <a:ext cx="2213812" cy="1046746"/>
                  <a:chOff x="613629" y="5301208"/>
                  <a:chExt cx="1438091" cy="432048"/>
                </a:xfrm>
              </p:grpSpPr>
              <p:sp>
                <p:nvSpPr>
                  <p:cNvPr id="95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5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59" name="Rectangle 95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6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2" name="Group 323"/>
              <p:cNvGrpSpPr/>
              <p:nvPr/>
            </p:nvGrpSpPr>
            <p:grpSpPr>
              <a:xfrm>
                <a:off x="4611665" y="2014996"/>
                <a:ext cx="418984" cy="211839"/>
                <a:chOff x="166963" y="4810187"/>
                <a:chExt cx="2248432" cy="1136797"/>
              </a:xfrm>
            </p:grpSpPr>
            <p:sp>
              <p:nvSpPr>
                <p:cNvPr id="94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4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49" name="Group 134"/>
                <p:cNvGrpSpPr/>
                <p:nvPr/>
              </p:nvGrpSpPr>
              <p:grpSpPr>
                <a:xfrm>
                  <a:off x="166963" y="4900238"/>
                  <a:ext cx="2213812" cy="1046746"/>
                  <a:chOff x="613629" y="5301208"/>
                  <a:chExt cx="1438091" cy="432048"/>
                </a:xfrm>
              </p:grpSpPr>
              <p:sp>
                <p:nvSpPr>
                  <p:cNvPr id="95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5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52" name="Rectangle 95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5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3" name="Group 323"/>
              <p:cNvGrpSpPr/>
              <p:nvPr/>
            </p:nvGrpSpPr>
            <p:grpSpPr>
              <a:xfrm>
                <a:off x="5332427" y="1939692"/>
                <a:ext cx="418984" cy="211839"/>
                <a:chOff x="166963" y="4810187"/>
                <a:chExt cx="2248432" cy="1136797"/>
              </a:xfrm>
            </p:grpSpPr>
            <p:sp>
              <p:nvSpPr>
                <p:cNvPr id="94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4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42" name="Group 134"/>
                <p:cNvGrpSpPr/>
                <p:nvPr/>
              </p:nvGrpSpPr>
              <p:grpSpPr>
                <a:xfrm>
                  <a:off x="166963" y="4900238"/>
                  <a:ext cx="2213812" cy="1046746"/>
                  <a:chOff x="613629" y="5301208"/>
                  <a:chExt cx="1438091" cy="432048"/>
                </a:xfrm>
              </p:grpSpPr>
              <p:sp>
                <p:nvSpPr>
                  <p:cNvPr id="94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4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45" name="Rectangle 94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4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4" name="Group 323"/>
              <p:cNvGrpSpPr/>
              <p:nvPr/>
            </p:nvGrpSpPr>
            <p:grpSpPr>
              <a:xfrm>
                <a:off x="6139250" y="1896661"/>
                <a:ext cx="418984" cy="211839"/>
                <a:chOff x="166963" y="4810187"/>
                <a:chExt cx="2248432" cy="1136797"/>
              </a:xfrm>
            </p:grpSpPr>
            <p:sp>
              <p:nvSpPr>
                <p:cNvPr id="93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3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35" name="Group 134"/>
                <p:cNvGrpSpPr/>
                <p:nvPr/>
              </p:nvGrpSpPr>
              <p:grpSpPr>
                <a:xfrm>
                  <a:off x="166963" y="4900238"/>
                  <a:ext cx="2213812" cy="1046746"/>
                  <a:chOff x="613629" y="5301208"/>
                  <a:chExt cx="1438091" cy="432048"/>
                </a:xfrm>
              </p:grpSpPr>
              <p:sp>
                <p:nvSpPr>
                  <p:cNvPr id="93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3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38" name="Rectangle 93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3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5" name="Group 323"/>
              <p:cNvGrpSpPr/>
              <p:nvPr/>
            </p:nvGrpSpPr>
            <p:grpSpPr>
              <a:xfrm>
                <a:off x="6741678" y="1864388"/>
                <a:ext cx="418984" cy="211839"/>
                <a:chOff x="166963" y="4810187"/>
                <a:chExt cx="2248432" cy="1136797"/>
              </a:xfrm>
            </p:grpSpPr>
            <p:sp>
              <p:nvSpPr>
                <p:cNvPr id="92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2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28" name="Group 134"/>
                <p:cNvGrpSpPr/>
                <p:nvPr/>
              </p:nvGrpSpPr>
              <p:grpSpPr>
                <a:xfrm>
                  <a:off x="166963" y="4900238"/>
                  <a:ext cx="2213812" cy="1046746"/>
                  <a:chOff x="613629" y="5301208"/>
                  <a:chExt cx="1438091" cy="432048"/>
                </a:xfrm>
              </p:grpSpPr>
              <p:sp>
                <p:nvSpPr>
                  <p:cNvPr id="92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3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31" name="Rectangle 93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3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6" name="Group 323"/>
              <p:cNvGrpSpPr/>
              <p:nvPr/>
            </p:nvGrpSpPr>
            <p:grpSpPr>
              <a:xfrm>
                <a:off x="7430167" y="1713781"/>
                <a:ext cx="418984" cy="211839"/>
                <a:chOff x="166963" y="4810187"/>
                <a:chExt cx="2248432" cy="1136797"/>
              </a:xfrm>
            </p:grpSpPr>
            <p:sp>
              <p:nvSpPr>
                <p:cNvPr id="91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2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21" name="Group 134"/>
                <p:cNvGrpSpPr/>
                <p:nvPr/>
              </p:nvGrpSpPr>
              <p:grpSpPr>
                <a:xfrm>
                  <a:off x="166963" y="4900238"/>
                  <a:ext cx="2213812" cy="1046746"/>
                  <a:chOff x="613629" y="5301208"/>
                  <a:chExt cx="1438091" cy="432048"/>
                </a:xfrm>
              </p:grpSpPr>
              <p:sp>
                <p:nvSpPr>
                  <p:cNvPr id="92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2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24" name="Rectangle 92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2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7" name="Group 323"/>
              <p:cNvGrpSpPr/>
              <p:nvPr/>
            </p:nvGrpSpPr>
            <p:grpSpPr>
              <a:xfrm>
                <a:off x="6644859" y="1530901"/>
                <a:ext cx="418984" cy="211839"/>
                <a:chOff x="166963" y="4810187"/>
                <a:chExt cx="2248432" cy="1136797"/>
              </a:xfrm>
            </p:grpSpPr>
            <p:sp>
              <p:nvSpPr>
                <p:cNvPr id="91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1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14" name="Group 134"/>
                <p:cNvGrpSpPr/>
                <p:nvPr/>
              </p:nvGrpSpPr>
              <p:grpSpPr>
                <a:xfrm>
                  <a:off x="166963" y="4900238"/>
                  <a:ext cx="2213812" cy="1046746"/>
                  <a:chOff x="613629" y="5301208"/>
                  <a:chExt cx="1438091" cy="432048"/>
                </a:xfrm>
              </p:grpSpPr>
              <p:sp>
                <p:nvSpPr>
                  <p:cNvPr id="91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1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17" name="Rectangle 91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1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8" name="Group 323"/>
              <p:cNvGrpSpPr/>
              <p:nvPr/>
            </p:nvGrpSpPr>
            <p:grpSpPr>
              <a:xfrm>
                <a:off x="5924097" y="1520143"/>
                <a:ext cx="418984" cy="211839"/>
                <a:chOff x="166963" y="4810187"/>
                <a:chExt cx="2248432" cy="1136797"/>
              </a:xfrm>
            </p:grpSpPr>
            <p:sp>
              <p:nvSpPr>
                <p:cNvPr id="90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90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07" name="Group 134"/>
                <p:cNvGrpSpPr/>
                <p:nvPr/>
              </p:nvGrpSpPr>
              <p:grpSpPr>
                <a:xfrm>
                  <a:off x="166963" y="4900238"/>
                  <a:ext cx="2213812" cy="1046746"/>
                  <a:chOff x="613629" y="5301208"/>
                  <a:chExt cx="1438091" cy="432048"/>
                </a:xfrm>
              </p:grpSpPr>
              <p:sp>
                <p:nvSpPr>
                  <p:cNvPr id="90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0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10" name="Rectangle 90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1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49" name="Group 323"/>
              <p:cNvGrpSpPr/>
              <p:nvPr/>
            </p:nvGrpSpPr>
            <p:grpSpPr>
              <a:xfrm>
                <a:off x="5095758" y="1530901"/>
                <a:ext cx="418984" cy="211839"/>
                <a:chOff x="166963" y="4810187"/>
                <a:chExt cx="2248432" cy="1136797"/>
              </a:xfrm>
            </p:grpSpPr>
            <p:sp>
              <p:nvSpPr>
                <p:cNvPr id="89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9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900" name="Group 134"/>
                <p:cNvGrpSpPr/>
                <p:nvPr/>
              </p:nvGrpSpPr>
              <p:grpSpPr>
                <a:xfrm>
                  <a:off x="166963" y="4900238"/>
                  <a:ext cx="2213812" cy="1046746"/>
                  <a:chOff x="613629" y="5301208"/>
                  <a:chExt cx="1438091" cy="432048"/>
                </a:xfrm>
              </p:grpSpPr>
              <p:sp>
                <p:nvSpPr>
                  <p:cNvPr id="90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90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903" name="Rectangle 90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90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0" name="Group 323"/>
              <p:cNvGrpSpPr/>
              <p:nvPr/>
            </p:nvGrpSpPr>
            <p:grpSpPr>
              <a:xfrm>
                <a:off x="4450299" y="1520143"/>
                <a:ext cx="418984" cy="211839"/>
                <a:chOff x="166963" y="4810187"/>
                <a:chExt cx="2248432" cy="1136797"/>
              </a:xfrm>
            </p:grpSpPr>
            <p:sp>
              <p:nvSpPr>
                <p:cNvPr id="89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9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93" name="Group 134"/>
                <p:cNvGrpSpPr/>
                <p:nvPr/>
              </p:nvGrpSpPr>
              <p:grpSpPr>
                <a:xfrm>
                  <a:off x="166963" y="4900238"/>
                  <a:ext cx="2213812" cy="1046746"/>
                  <a:chOff x="613629" y="5301208"/>
                  <a:chExt cx="1438091" cy="432048"/>
                </a:xfrm>
              </p:grpSpPr>
              <p:sp>
                <p:nvSpPr>
                  <p:cNvPr id="89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9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96" name="Rectangle 89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9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1" name="Group 323"/>
              <p:cNvGrpSpPr/>
              <p:nvPr/>
            </p:nvGrpSpPr>
            <p:grpSpPr>
              <a:xfrm>
                <a:off x="3578929" y="1498628"/>
                <a:ext cx="418984" cy="211839"/>
                <a:chOff x="166963" y="4810187"/>
                <a:chExt cx="2248432" cy="1136797"/>
              </a:xfrm>
            </p:grpSpPr>
            <p:sp>
              <p:nvSpPr>
                <p:cNvPr id="88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8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86" name="Group 134"/>
                <p:cNvGrpSpPr/>
                <p:nvPr/>
              </p:nvGrpSpPr>
              <p:grpSpPr>
                <a:xfrm>
                  <a:off x="166963" y="4900238"/>
                  <a:ext cx="2213812" cy="1046746"/>
                  <a:chOff x="613629" y="5301208"/>
                  <a:chExt cx="1438091" cy="432048"/>
                </a:xfrm>
              </p:grpSpPr>
              <p:sp>
                <p:nvSpPr>
                  <p:cNvPr id="88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8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89" name="Rectangle 88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9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2" name="Group 323"/>
              <p:cNvGrpSpPr/>
              <p:nvPr/>
            </p:nvGrpSpPr>
            <p:grpSpPr>
              <a:xfrm>
                <a:off x="2890439" y="1498628"/>
                <a:ext cx="418984" cy="211839"/>
                <a:chOff x="166963" y="4810187"/>
                <a:chExt cx="2248432" cy="1136797"/>
              </a:xfrm>
            </p:grpSpPr>
            <p:sp>
              <p:nvSpPr>
                <p:cNvPr id="87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7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79" name="Group 134"/>
                <p:cNvGrpSpPr/>
                <p:nvPr/>
              </p:nvGrpSpPr>
              <p:grpSpPr>
                <a:xfrm>
                  <a:off x="166963" y="4900238"/>
                  <a:ext cx="2213812" cy="1046746"/>
                  <a:chOff x="613629" y="5301208"/>
                  <a:chExt cx="1438091" cy="432048"/>
                </a:xfrm>
              </p:grpSpPr>
              <p:sp>
                <p:nvSpPr>
                  <p:cNvPr id="88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8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82" name="Rectangle 88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8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3" name="Group 323"/>
              <p:cNvGrpSpPr/>
              <p:nvPr/>
            </p:nvGrpSpPr>
            <p:grpSpPr>
              <a:xfrm>
                <a:off x="2320284" y="1509385"/>
                <a:ext cx="418984" cy="211839"/>
                <a:chOff x="166963" y="4810187"/>
                <a:chExt cx="2248432" cy="1136797"/>
              </a:xfrm>
            </p:grpSpPr>
            <p:sp>
              <p:nvSpPr>
                <p:cNvPr id="87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7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72" name="Group 134"/>
                <p:cNvGrpSpPr/>
                <p:nvPr/>
              </p:nvGrpSpPr>
              <p:grpSpPr>
                <a:xfrm>
                  <a:off x="166963" y="4900238"/>
                  <a:ext cx="2213812" cy="1046746"/>
                  <a:chOff x="613629" y="5301208"/>
                  <a:chExt cx="1438091" cy="432048"/>
                </a:xfrm>
              </p:grpSpPr>
              <p:sp>
                <p:nvSpPr>
                  <p:cNvPr id="87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7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75" name="Rectangle 87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7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4" name="Group 323"/>
              <p:cNvGrpSpPr/>
              <p:nvPr/>
            </p:nvGrpSpPr>
            <p:grpSpPr>
              <a:xfrm>
                <a:off x="1685583" y="1520142"/>
                <a:ext cx="418984" cy="211839"/>
                <a:chOff x="166963" y="4810187"/>
                <a:chExt cx="2248432" cy="1136797"/>
              </a:xfrm>
            </p:grpSpPr>
            <p:sp>
              <p:nvSpPr>
                <p:cNvPr id="86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6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65" name="Group 134"/>
                <p:cNvGrpSpPr/>
                <p:nvPr/>
              </p:nvGrpSpPr>
              <p:grpSpPr>
                <a:xfrm>
                  <a:off x="166963" y="4900238"/>
                  <a:ext cx="2213812" cy="1046746"/>
                  <a:chOff x="613629" y="5301208"/>
                  <a:chExt cx="1438091" cy="432048"/>
                </a:xfrm>
              </p:grpSpPr>
              <p:sp>
                <p:nvSpPr>
                  <p:cNvPr id="86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6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68" name="Rectangle 86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6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855" name="Group 323"/>
              <p:cNvGrpSpPr/>
              <p:nvPr/>
            </p:nvGrpSpPr>
            <p:grpSpPr>
              <a:xfrm>
                <a:off x="1126186" y="1627719"/>
                <a:ext cx="418984" cy="211839"/>
                <a:chOff x="166963" y="4810187"/>
                <a:chExt cx="2248432" cy="1136797"/>
              </a:xfrm>
            </p:grpSpPr>
            <p:sp>
              <p:nvSpPr>
                <p:cNvPr id="85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85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858" name="Group 134"/>
                <p:cNvGrpSpPr/>
                <p:nvPr/>
              </p:nvGrpSpPr>
              <p:grpSpPr>
                <a:xfrm>
                  <a:off x="166963" y="4900238"/>
                  <a:ext cx="2213812" cy="1046746"/>
                  <a:chOff x="613629" y="5301208"/>
                  <a:chExt cx="1438091" cy="432048"/>
                </a:xfrm>
              </p:grpSpPr>
              <p:sp>
                <p:nvSpPr>
                  <p:cNvPr id="85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86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861" name="Rectangle 86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86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sp>
          <p:nvSpPr>
            <p:cNvPr id="1843" name="Lightning Bolt 1842"/>
            <p:cNvSpPr/>
            <p:nvPr/>
          </p:nvSpPr>
          <p:spPr bwMode="auto">
            <a:xfrm>
              <a:off x="2670047" y="4376928"/>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4" name="Lightning Bolt 1843"/>
            <p:cNvSpPr/>
            <p:nvPr/>
          </p:nvSpPr>
          <p:spPr bwMode="auto">
            <a:xfrm rot="14299308">
              <a:off x="1621535" y="405993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5" name="Lightning Bolt 1844"/>
            <p:cNvSpPr/>
            <p:nvPr/>
          </p:nvSpPr>
          <p:spPr bwMode="auto">
            <a:xfrm rot="7385878">
              <a:off x="365759" y="427939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61" name="Group 1860"/>
          <p:cNvGrpSpPr/>
          <p:nvPr/>
        </p:nvGrpSpPr>
        <p:grpSpPr>
          <a:xfrm>
            <a:off x="4229806" y="852495"/>
            <a:ext cx="694944" cy="1975104"/>
            <a:chOff x="3755136" y="682752"/>
            <a:chExt cx="694944" cy="2633472"/>
          </a:xfrm>
        </p:grpSpPr>
        <p:grpSp>
          <p:nvGrpSpPr>
            <p:cNvPr id="1143" name="Group 1142"/>
            <p:cNvGrpSpPr/>
            <p:nvPr/>
          </p:nvGrpSpPr>
          <p:grpSpPr>
            <a:xfrm rot="5400000">
              <a:off x="2852603" y="1850683"/>
              <a:ext cx="2422486" cy="249282"/>
              <a:chOff x="772534" y="1498626"/>
              <a:chExt cx="7076621" cy="728209"/>
            </a:xfrm>
          </p:grpSpPr>
          <p:sp>
            <p:nvSpPr>
              <p:cNvPr id="1144" name="Cloud Callout 1143"/>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1145" name="Group 323"/>
              <p:cNvGrpSpPr/>
              <p:nvPr/>
            </p:nvGrpSpPr>
            <p:grpSpPr>
              <a:xfrm>
                <a:off x="1233765" y="1896661"/>
                <a:ext cx="418984" cy="211839"/>
                <a:chOff x="166963" y="4810187"/>
                <a:chExt cx="2248432" cy="1136797"/>
              </a:xfrm>
            </p:grpSpPr>
            <p:sp>
              <p:nvSpPr>
                <p:cNvPr id="129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9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92" name="Group 134"/>
                <p:cNvGrpSpPr/>
                <p:nvPr/>
              </p:nvGrpSpPr>
              <p:grpSpPr>
                <a:xfrm>
                  <a:off x="166963" y="4900238"/>
                  <a:ext cx="2213812" cy="1046746"/>
                  <a:chOff x="613629" y="5301208"/>
                  <a:chExt cx="1438091" cy="432048"/>
                </a:xfrm>
              </p:grpSpPr>
              <p:sp>
                <p:nvSpPr>
                  <p:cNvPr id="129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9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95" name="Rectangle 129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9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46" name="Group 323"/>
              <p:cNvGrpSpPr/>
              <p:nvPr/>
            </p:nvGrpSpPr>
            <p:grpSpPr>
              <a:xfrm>
                <a:off x="1803920" y="1961207"/>
                <a:ext cx="418984" cy="211839"/>
                <a:chOff x="166963" y="4810187"/>
                <a:chExt cx="2248432" cy="1136797"/>
              </a:xfrm>
            </p:grpSpPr>
            <p:sp>
              <p:nvSpPr>
                <p:cNvPr id="128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8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85" name="Group 134"/>
                <p:cNvGrpSpPr/>
                <p:nvPr/>
              </p:nvGrpSpPr>
              <p:grpSpPr>
                <a:xfrm>
                  <a:off x="166963" y="4900238"/>
                  <a:ext cx="2213812" cy="1046746"/>
                  <a:chOff x="613629" y="5301208"/>
                  <a:chExt cx="1438091" cy="432048"/>
                </a:xfrm>
              </p:grpSpPr>
              <p:sp>
                <p:nvSpPr>
                  <p:cNvPr id="128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8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88" name="Rectangle 128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8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47" name="Group 323"/>
              <p:cNvGrpSpPr/>
              <p:nvPr/>
            </p:nvGrpSpPr>
            <p:grpSpPr>
              <a:xfrm>
                <a:off x="2406348" y="1993480"/>
                <a:ext cx="418984" cy="211839"/>
                <a:chOff x="166963" y="4810187"/>
                <a:chExt cx="2248432" cy="1136797"/>
              </a:xfrm>
            </p:grpSpPr>
            <p:sp>
              <p:nvSpPr>
                <p:cNvPr id="127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7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78" name="Group 134"/>
                <p:cNvGrpSpPr/>
                <p:nvPr/>
              </p:nvGrpSpPr>
              <p:grpSpPr>
                <a:xfrm>
                  <a:off x="166963" y="4900238"/>
                  <a:ext cx="2213812" cy="1046746"/>
                  <a:chOff x="613629" y="5301208"/>
                  <a:chExt cx="1438091" cy="432048"/>
                </a:xfrm>
              </p:grpSpPr>
              <p:sp>
                <p:nvSpPr>
                  <p:cNvPr id="127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8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81" name="Rectangle 128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8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48" name="Group 323"/>
              <p:cNvGrpSpPr/>
              <p:nvPr/>
            </p:nvGrpSpPr>
            <p:grpSpPr>
              <a:xfrm>
                <a:off x="3062564" y="1982723"/>
                <a:ext cx="418984" cy="211839"/>
                <a:chOff x="166963" y="4810187"/>
                <a:chExt cx="2248432" cy="1136797"/>
              </a:xfrm>
            </p:grpSpPr>
            <p:sp>
              <p:nvSpPr>
                <p:cNvPr id="126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7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71" name="Group 134"/>
                <p:cNvGrpSpPr/>
                <p:nvPr/>
              </p:nvGrpSpPr>
              <p:grpSpPr>
                <a:xfrm>
                  <a:off x="166963" y="4900238"/>
                  <a:ext cx="2213812" cy="1046746"/>
                  <a:chOff x="613629" y="5301208"/>
                  <a:chExt cx="1438091" cy="432048"/>
                </a:xfrm>
              </p:grpSpPr>
              <p:sp>
                <p:nvSpPr>
                  <p:cNvPr id="127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7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74" name="Rectangle 127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7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49" name="Group 323"/>
              <p:cNvGrpSpPr/>
              <p:nvPr/>
            </p:nvGrpSpPr>
            <p:grpSpPr>
              <a:xfrm>
                <a:off x="3912418" y="1993481"/>
                <a:ext cx="418984" cy="211839"/>
                <a:chOff x="166963" y="4810187"/>
                <a:chExt cx="2248432" cy="1136797"/>
              </a:xfrm>
            </p:grpSpPr>
            <p:sp>
              <p:nvSpPr>
                <p:cNvPr id="126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6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64" name="Group 134"/>
                <p:cNvGrpSpPr/>
                <p:nvPr/>
              </p:nvGrpSpPr>
              <p:grpSpPr>
                <a:xfrm>
                  <a:off x="166963" y="4900238"/>
                  <a:ext cx="2213812" cy="1046746"/>
                  <a:chOff x="613629" y="5301208"/>
                  <a:chExt cx="1438091" cy="432048"/>
                </a:xfrm>
              </p:grpSpPr>
              <p:sp>
                <p:nvSpPr>
                  <p:cNvPr id="126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6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67" name="Rectangle 126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6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0" name="Group 323"/>
              <p:cNvGrpSpPr/>
              <p:nvPr/>
            </p:nvGrpSpPr>
            <p:grpSpPr>
              <a:xfrm>
                <a:off x="4611665" y="2014996"/>
                <a:ext cx="418984" cy="211839"/>
                <a:chOff x="166963" y="4810187"/>
                <a:chExt cx="2248432" cy="1136797"/>
              </a:xfrm>
            </p:grpSpPr>
            <p:sp>
              <p:nvSpPr>
                <p:cNvPr id="125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5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57" name="Group 134"/>
                <p:cNvGrpSpPr/>
                <p:nvPr/>
              </p:nvGrpSpPr>
              <p:grpSpPr>
                <a:xfrm>
                  <a:off x="166963" y="4900238"/>
                  <a:ext cx="2213812" cy="1046746"/>
                  <a:chOff x="613629" y="5301208"/>
                  <a:chExt cx="1438091" cy="432048"/>
                </a:xfrm>
              </p:grpSpPr>
              <p:sp>
                <p:nvSpPr>
                  <p:cNvPr id="125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5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60" name="Rectangle 125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6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1" name="Group 323"/>
              <p:cNvGrpSpPr/>
              <p:nvPr/>
            </p:nvGrpSpPr>
            <p:grpSpPr>
              <a:xfrm>
                <a:off x="5332427" y="1939692"/>
                <a:ext cx="418984" cy="211839"/>
                <a:chOff x="166963" y="4810187"/>
                <a:chExt cx="2248432" cy="1136797"/>
              </a:xfrm>
            </p:grpSpPr>
            <p:sp>
              <p:nvSpPr>
                <p:cNvPr id="124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4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50" name="Group 134"/>
                <p:cNvGrpSpPr/>
                <p:nvPr/>
              </p:nvGrpSpPr>
              <p:grpSpPr>
                <a:xfrm>
                  <a:off x="166963" y="4900238"/>
                  <a:ext cx="2213812" cy="1046746"/>
                  <a:chOff x="613629" y="5301208"/>
                  <a:chExt cx="1438091" cy="432048"/>
                </a:xfrm>
              </p:grpSpPr>
              <p:sp>
                <p:nvSpPr>
                  <p:cNvPr id="125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5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53" name="Rectangle 125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5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2" name="Group 323"/>
              <p:cNvGrpSpPr/>
              <p:nvPr/>
            </p:nvGrpSpPr>
            <p:grpSpPr>
              <a:xfrm>
                <a:off x="6139250" y="1896661"/>
                <a:ext cx="418984" cy="211839"/>
                <a:chOff x="166963" y="4810187"/>
                <a:chExt cx="2248432" cy="1136797"/>
              </a:xfrm>
            </p:grpSpPr>
            <p:sp>
              <p:nvSpPr>
                <p:cNvPr id="124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4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43" name="Group 134"/>
                <p:cNvGrpSpPr/>
                <p:nvPr/>
              </p:nvGrpSpPr>
              <p:grpSpPr>
                <a:xfrm>
                  <a:off x="166963" y="4900238"/>
                  <a:ext cx="2213812" cy="1046746"/>
                  <a:chOff x="613629" y="5301208"/>
                  <a:chExt cx="1438091" cy="432048"/>
                </a:xfrm>
              </p:grpSpPr>
              <p:sp>
                <p:nvSpPr>
                  <p:cNvPr id="124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4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46" name="Rectangle 124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4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3" name="Group 323"/>
              <p:cNvGrpSpPr/>
              <p:nvPr/>
            </p:nvGrpSpPr>
            <p:grpSpPr>
              <a:xfrm>
                <a:off x="6741678" y="1864388"/>
                <a:ext cx="418984" cy="211839"/>
                <a:chOff x="166963" y="4810187"/>
                <a:chExt cx="2248432" cy="1136797"/>
              </a:xfrm>
            </p:grpSpPr>
            <p:sp>
              <p:nvSpPr>
                <p:cNvPr id="123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3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36" name="Group 134"/>
                <p:cNvGrpSpPr/>
                <p:nvPr/>
              </p:nvGrpSpPr>
              <p:grpSpPr>
                <a:xfrm>
                  <a:off x="166963" y="4900238"/>
                  <a:ext cx="2213812" cy="1046746"/>
                  <a:chOff x="613629" y="5301208"/>
                  <a:chExt cx="1438091" cy="432048"/>
                </a:xfrm>
              </p:grpSpPr>
              <p:sp>
                <p:nvSpPr>
                  <p:cNvPr id="123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3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39" name="Rectangle 123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4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4" name="Group 323"/>
              <p:cNvGrpSpPr/>
              <p:nvPr/>
            </p:nvGrpSpPr>
            <p:grpSpPr>
              <a:xfrm>
                <a:off x="7430167" y="1713781"/>
                <a:ext cx="418984" cy="211839"/>
                <a:chOff x="166963" y="4810187"/>
                <a:chExt cx="2248432" cy="1136797"/>
              </a:xfrm>
            </p:grpSpPr>
            <p:sp>
              <p:nvSpPr>
                <p:cNvPr id="122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2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29" name="Group 134"/>
                <p:cNvGrpSpPr/>
                <p:nvPr/>
              </p:nvGrpSpPr>
              <p:grpSpPr>
                <a:xfrm>
                  <a:off x="166963" y="4900238"/>
                  <a:ext cx="2213812" cy="1046746"/>
                  <a:chOff x="613629" y="5301208"/>
                  <a:chExt cx="1438091" cy="432048"/>
                </a:xfrm>
              </p:grpSpPr>
              <p:sp>
                <p:nvSpPr>
                  <p:cNvPr id="123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3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32" name="Rectangle 123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3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5" name="Group 323"/>
              <p:cNvGrpSpPr/>
              <p:nvPr/>
            </p:nvGrpSpPr>
            <p:grpSpPr>
              <a:xfrm>
                <a:off x="6644859" y="1530901"/>
                <a:ext cx="418984" cy="211839"/>
                <a:chOff x="166963" y="4810187"/>
                <a:chExt cx="2248432" cy="1136797"/>
              </a:xfrm>
            </p:grpSpPr>
            <p:sp>
              <p:nvSpPr>
                <p:cNvPr id="122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2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22" name="Group 134"/>
                <p:cNvGrpSpPr/>
                <p:nvPr/>
              </p:nvGrpSpPr>
              <p:grpSpPr>
                <a:xfrm>
                  <a:off x="166963" y="4900238"/>
                  <a:ext cx="2213812" cy="1046746"/>
                  <a:chOff x="613629" y="5301208"/>
                  <a:chExt cx="1438091" cy="432048"/>
                </a:xfrm>
              </p:grpSpPr>
              <p:sp>
                <p:nvSpPr>
                  <p:cNvPr id="122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2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25" name="Rectangle 122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2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6" name="Group 323"/>
              <p:cNvGrpSpPr/>
              <p:nvPr/>
            </p:nvGrpSpPr>
            <p:grpSpPr>
              <a:xfrm>
                <a:off x="5924097" y="1520143"/>
                <a:ext cx="418984" cy="211839"/>
                <a:chOff x="166963" y="4810187"/>
                <a:chExt cx="2248432" cy="1136797"/>
              </a:xfrm>
            </p:grpSpPr>
            <p:sp>
              <p:nvSpPr>
                <p:cNvPr id="121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1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15" name="Group 134"/>
                <p:cNvGrpSpPr/>
                <p:nvPr/>
              </p:nvGrpSpPr>
              <p:grpSpPr>
                <a:xfrm>
                  <a:off x="166963" y="4900238"/>
                  <a:ext cx="2213812" cy="1046746"/>
                  <a:chOff x="613629" y="5301208"/>
                  <a:chExt cx="1438091" cy="432048"/>
                </a:xfrm>
              </p:grpSpPr>
              <p:sp>
                <p:nvSpPr>
                  <p:cNvPr id="121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1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18" name="Rectangle 121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1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7" name="Group 323"/>
              <p:cNvGrpSpPr/>
              <p:nvPr/>
            </p:nvGrpSpPr>
            <p:grpSpPr>
              <a:xfrm>
                <a:off x="5095758" y="1530901"/>
                <a:ext cx="418984" cy="211839"/>
                <a:chOff x="166963" y="4810187"/>
                <a:chExt cx="2248432" cy="1136797"/>
              </a:xfrm>
            </p:grpSpPr>
            <p:sp>
              <p:nvSpPr>
                <p:cNvPr id="120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0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08" name="Group 134"/>
                <p:cNvGrpSpPr/>
                <p:nvPr/>
              </p:nvGrpSpPr>
              <p:grpSpPr>
                <a:xfrm>
                  <a:off x="166963" y="4900238"/>
                  <a:ext cx="2213812" cy="1046746"/>
                  <a:chOff x="613629" y="5301208"/>
                  <a:chExt cx="1438091" cy="432048"/>
                </a:xfrm>
              </p:grpSpPr>
              <p:sp>
                <p:nvSpPr>
                  <p:cNvPr id="120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1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11" name="Rectangle 121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1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8" name="Group 323"/>
              <p:cNvGrpSpPr/>
              <p:nvPr/>
            </p:nvGrpSpPr>
            <p:grpSpPr>
              <a:xfrm>
                <a:off x="4450299" y="1520143"/>
                <a:ext cx="418984" cy="211839"/>
                <a:chOff x="166963" y="4810187"/>
                <a:chExt cx="2248432" cy="1136797"/>
              </a:xfrm>
            </p:grpSpPr>
            <p:sp>
              <p:nvSpPr>
                <p:cNvPr id="119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20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201" name="Group 134"/>
                <p:cNvGrpSpPr/>
                <p:nvPr/>
              </p:nvGrpSpPr>
              <p:grpSpPr>
                <a:xfrm>
                  <a:off x="166963" y="4900238"/>
                  <a:ext cx="2213812" cy="1046746"/>
                  <a:chOff x="613629" y="5301208"/>
                  <a:chExt cx="1438091" cy="432048"/>
                </a:xfrm>
              </p:grpSpPr>
              <p:sp>
                <p:nvSpPr>
                  <p:cNvPr id="120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20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204" name="Rectangle 120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20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59" name="Group 323"/>
              <p:cNvGrpSpPr/>
              <p:nvPr/>
            </p:nvGrpSpPr>
            <p:grpSpPr>
              <a:xfrm>
                <a:off x="3578929" y="1498628"/>
                <a:ext cx="418984" cy="211839"/>
                <a:chOff x="166963" y="4810187"/>
                <a:chExt cx="2248432" cy="1136797"/>
              </a:xfrm>
            </p:grpSpPr>
            <p:sp>
              <p:nvSpPr>
                <p:cNvPr id="119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9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94" name="Group 134"/>
                <p:cNvGrpSpPr/>
                <p:nvPr/>
              </p:nvGrpSpPr>
              <p:grpSpPr>
                <a:xfrm>
                  <a:off x="166963" y="4900238"/>
                  <a:ext cx="2213812" cy="1046746"/>
                  <a:chOff x="613629" y="5301208"/>
                  <a:chExt cx="1438091" cy="432048"/>
                </a:xfrm>
              </p:grpSpPr>
              <p:sp>
                <p:nvSpPr>
                  <p:cNvPr id="119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9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97" name="Rectangle 119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9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60" name="Group 323"/>
              <p:cNvGrpSpPr/>
              <p:nvPr/>
            </p:nvGrpSpPr>
            <p:grpSpPr>
              <a:xfrm>
                <a:off x="2890439" y="1498628"/>
                <a:ext cx="418984" cy="211839"/>
                <a:chOff x="166963" y="4810187"/>
                <a:chExt cx="2248432" cy="1136797"/>
              </a:xfrm>
            </p:grpSpPr>
            <p:sp>
              <p:nvSpPr>
                <p:cNvPr id="118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8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87" name="Group 134"/>
                <p:cNvGrpSpPr/>
                <p:nvPr/>
              </p:nvGrpSpPr>
              <p:grpSpPr>
                <a:xfrm>
                  <a:off x="166963" y="4900238"/>
                  <a:ext cx="2213812" cy="1046746"/>
                  <a:chOff x="613629" y="5301208"/>
                  <a:chExt cx="1438091" cy="432048"/>
                </a:xfrm>
              </p:grpSpPr>
              <p:sp>
                <p:nvSpPr>
                  <p:cNvPr id="118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8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90" name="Rectangle 118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9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61" name="Group 323"/>
              <p:cNvGrpSpPr/>
              <p:nvPr/>
            </p:nvGrpSpPr>
            <p:grpSpPr>
              <a:xfrm>
                <a:off x="2320284" y="1509385"/>
                <a:ext cx="418984" cy="211839"/>
                <a:chOff x="166963" y="4810187"/>
                <a:chExt cx="2248432" cy="1136797"/>
              </a:xfrm>
            </p:grpSpPr>
            <p:sp>
              <p:nvSpPr>
                <p:cNvPr id="117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7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80" name="Group 134"/>
                <p:cNvGrpSpPr/>
                <p:nvPr/>
              </p:nvGrpSpPr>
              <p:grpSpPr>
                <a:xfrm>
                  <a:off x="166963" y="4900238"/>
                  <a:ext cx="2213812" cy="1046746"/>
                  <a:chOff x="613629" y="5301208"/>
                  <a:chExt cx="1438091" cy="432048"/>
                </a:xfrm>
              </p:grpSpPr>
              <p:sp>
                <p:nvSpPr>
                  <p:cNvPr id="118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8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83" name="Rectangle 118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8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62" name="Group 323"/>
              <p:cNvGrpSpPr/>
              <p:nvPr/>
            </p:nvGrpSpPr>
            <p:grpSpPr>
              <a:xfrm>
                <a:off x="1685583" y="1520142"/>
                <a:ext cx="418984" cy="211839"/>
                <a:chOff x="166963" y="4810187"/>
                <a:chExt cx="2248432" cy="1136797"/>
              </a:xfrm>
            </p:grpSpPr>
            <p:sp>
              <p:nvSpPr>
                <p:cNvPr id="117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7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73" name="Group 134"/>
                <p:cNvGrpSpPr/>
                <p:nvPr/>
              </p:nvGrpSpPr>
              <p:grpSpPr>
                <a:xfrm>
                  <a:off x="166963" y="4900238"/>
                  <a:ext cx="2213812" cy="1046746"/>
                  <a:chOff x="613629" y="5301208"/>
                  <a:chExt cx="1438091" cy="432048"/>
                </a:xfrm>
              </p:grpSpPr>
              <p:sp>
                <p:nvSpPr>
                  <p:cNvPr id="117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7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76" name="Rectangle 117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7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163" name="Group 323"/>
              <p:cNvGrpSpPr/>
              <p:nvPr/>
            </p:nvGrpSpPr>
            <p:grpSpPr>
              <a:xfrm>
                <a:off x="1126186" y="1627719"/>
                <a:ext cx="418984" cy="211839"/>
                <a:chOff x="166963" y="4810187"/>
                <a:chExt cx="2248432" cy="1136797"/>
              </a:xfrm>
            </p:grpSpPr>
            <p:sp>
              <p:nvSpPr>
                <p:cNvPr id="116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16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166" name="Group 134"/>
                <p:cNvGrpSpPr/>
                <p:nvPr/>
              </p:nvGrpSpPr>
              <p:grpSpPr>
                <a:xfrm>
                  <a:off x="166963" y="4900238"/>
                  <a:ext cx="2213812" cy="1046746"/>
                  <a:chOff x="613629" y="5301208"/>
                  <a:chExt cx="1438091" cy="432048"/>
                </a:xfrm>
              </p:grpSpPr>
              <p:sp>
                <p:nvSpPr>
                  <p:cNvPr id="116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16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169" name="Rectangle 116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17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sp>
          <p:nvSpPr>
            <p:cNvPr id="1849" name="Lightning Bolt 1848"/>
            <p:cNvSpPr/>
            <p:nvPr/>
          </p:nvSpPr>
          <p:spPr bwMode="auto">
            <a:xfrm>
              <a:off x="3998976" y="299923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50" name="Lightning Bolt 1849"/>
            <p:cNvSpPr/>
            <p:nvPr/>
          </p:nvSpPr>
          <p:spPr bwMode="auto">
            <a:xfrm rot="18321818">
              <a:off x="4133088" y="1840993"/>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51" name="Lightning Bolt 1850"/>
            <p:cNvSpPr/>
            <p:nvPr/>
          </p:nvSpPr>
          <p:spPr bwMode="auto">
            <a:xfrm rot="7385878">
              <a:off x="3755136" y="68275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57" name="Group 1856"/>
          <p:cNvGrpSpPr/>
          <p:nvPr/>
        </p:nvGrpSpPr>
        <p:grpSpPr>
          <a:xfrm>
            <a:off x="6339022" y="3266511"/>
            <a:ext cx="2621280" cy="475488"/>
            <a:chOff x="5864352" y="3901440"/>
            <a:chExt cx="2621280" cy="633984"/>
          </a:xfrm>
        </p:grpSpPr>
        <p:sp>
          <p:nvSpPr>
            <p:cNvPr id="1834" name="Lightning Bolt 1833"/>
            <p:cNvSpPr/>
            <p:nvPr/>
          </p:nvSpPr>
          <p:spPr bwMode="auto">
            <a:xfrm>
              <a:off x="8168640" y="4218432"/>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5" name="Lightning Bolt 1834"/>
            <p:cNvSpPr/>
            <p:nvPr/>
          </p:nvSpPr>
          <p:spPr bwMode="auto">
            <a:xfrm rot="14299308">
              <a:off x="7120128" y="3901440"/>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36" name="Lightning Bolt 1835"/>
            <p:cNvSpPr/>
            <p:nvPr/>
          </p:nvSpPr>
          <p:spPr bwMode="auto">
            <a:xfrm rot="7385878">
              <a:off x="5864352" y="412089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527" name="Group 526"/>
            <p:cNvGrpSpPr/>
            <p:nvPr/>
          </p:nvGrpSpPr>
          <p:grpSpPr>
            <a:xfrm>
              <a:off x="6022268" y="4145008"/>
              <a:ext cx="2422486" cy="249282"/>
              <a:chOff x="772534" y="1498626"/>
              <a:chExt cx="7076621" cy="728209"/>
            </a:xfrm>
          </p:grpSpPr>
          <p:sp>
            <p:nvSpPr>
              <p:cNvPr id="528" name="Cloud Callout 527"/>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529" name="Group 323"/>
              <p:cNvGrpSpPr/>
              <p:nvPr/>
            </p:nvGrpSpPr>
            <p:grpSpPr>
              <a:xfrm>
                <a:off x="1233765" y="1896661"/>
                <a:ext cx="418984" cy="211839"/>
                <a:chOff x="166963" y="4810187"/>
                <a:chExt cx="2248432" cy="1136797"/>
              </a:xfrm>
            </p:grpSpPr>
            <p:sp>
              <p:nvSpPr>
                <p:cNvPr id="67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7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76" name="Group 134"/>
                <p:cNvGrpSpPr/>
                <p:nvPr/>
              </p:nvGrpSpPr>
              <p:grpSpPr>
                <a:xfrm>
                  <a:off x="166963" y="4900238"/>
                  <a:ext cx="2213812" cy="1046746"/>
                  <a:chOff x="613629" y="5301208"/>
                  <a:chExt cx="1438091" cy="432048"/>
                </a:xfrm>
              </p:grpSpPr>
              <p:sp>
                <p:nvSpPr>
                  <p:cNvPr id="67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7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79" name="Rectangle 67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8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0" name="Group 323"/>
              <p:cNvGrpSpPr/>
              <p:nvPr/>
            </p:nvGrpSpPr>
            <p:grpSpPr>
              <a:xfrm>
                <a:off x="1803920" y="1961207"/>
                <a:ext cx="418984" cy="211839"/>
                <a:chOff x="166963" y="4810187"/>
                <a:chExt cx="2248432" cy="1136797"/>
              </a:xfrm>
            </p:grpSpPr>
            <p:sp>
              <p:nvSpPr>
                <p:cNvPr id="66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6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69" name="Group 134"/>
                <p:cNvGrpSpPr/>
                <p:nvPr/>
              </p:nvGrpSpPr>
              <p:grpSpPr>
                <a:xfrm>
                  <a:off x="166963" y="4900238"/>
                  <a:ext cx="2213812" cy="1046746"/>
                  <a:chOff x="613629" y="5301208"/>
                  <a:chExt cx="1438091" cy="432048"/>
                </a:xfrm>
              </p:grpSpPr>
              <p:sp>
                <p:nvSpPr>
                  <p:cNvPr id="67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7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72" name="Rectangle 67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7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1" name="Group 323"/>
              <p:cNvGrpSpPr/>
              <p:nvPr/>
            </p:nvGrpSpPr>
            <p:grpSpPr>
              <a:xfrm>
                <a:off x="2406348" y="1993480"/>
                <a:ext cx="418984" cy="211839"/>
                <a:chOff x="166963" y="4810187"/>
                <a:chExt cx="2248432" cy="1136797"/>
              </a:xfrm>
            </p:grpSpPr>
            <p:sp>
              <p:nvSpPr>
                <p:cNvPr id="66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6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62" name="Group 134"/>
                <p:cNvGrpSpPr/>
                <p:nvPr/>
              </p:nvGrpSpPr>
              <p:grpSpPr>
                <a:xfrm>
                  <a:off x="166963" y="4900238"/>
                  <a:ext cx="2213812" cy="1046746"/>
                  <a:chOff x="613629" y="5301208"/>
                  <a:chExt cx="1438091" cy="432048"/>
                </a:xfrm>
              </p:grpSpPr>
              <p:sp>
                <p:nvSpPr>
                  <p:cNvPr id="66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6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65" name="Rectangle 66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6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2" name="Group 323"/>
              <p:cNvGrpSpPr/>
              <p:nvPr/>
            </p:nvGrpSpPr>
            <p:grpSpPr>
              <a:xfrm>
                <a:off x="3062564" y="1982723"/>
                <a:ext cx="418984" cy="211839"/>
                <a:chOff x="166963" y="4810187"/>
                <a:chExt cx="2248432" cy="1136797"/>
              </a:xfrm>
            </p:grpSpPr>
            <p:sp>
              <p:nvSpPr>
                <p:cNvPr id="65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5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55" name="Group 134"/>
                <p:cNvGrpSpPr/>
                <p:nvPr/>
              </p:nvGrpSpPr>
              <p:grpSpPr>
                <a:xfrm>
                  <a:off x="166963" y="4900238"/>
                  <a:ext cx="2213812" cy="1046746"/>
                  <a:chOff x="613629" y="5301208"/>
                  <a:chExt cx="1438091" cy="432048"/>
                </a:xfrm>
              </p:grpSpPr>
              <p:sp>
                <p:nvSpPr>
                  <p:cNvPr id="65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5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58" name="Rectangle 65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5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3" name="Group 323"/>
              <p:cNvGrpSpPr/>
              <p:nvPr/>
            </p:nvGrpSpPr>
            <p:grpSpPr>
              <a:xfrm>
                <a:off x="3912418" y="1993481"/>
                <a:ext cx="418984" cy="211839"/>
                <a:chOff x="166963" y="4810187"/>
                <a:chExt cx="2248432" cy="1136797"/>
              </a:xfrm>
            </p:grpSpPr>
            <p:sp>
              <p:nvSpPr>
                <p:cNvPr id="64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4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48" name="Group 134"/>
                <p:cNvGrpSpPr/>
                <p:nvPr/>
              </p:nvGrpSpPr>
              <p:grpSpPr>
                <a:xfrm>
                  <a:off x="166963" y="4900238"/>
                  <a:ext cx="2213812" cy="1046746"/>
                  <a:chOff x="613629" y="5301208"/>
                  <a:chExt cx="1438091" cy="432048"/>
                </a:xfrm>
              </p:grpSpPr>
              <p:sp>
                <p:nvSpPr>
                  <p:cNvPr id="64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5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51" name="Rectangle 65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5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4" name="Group 323"/>
              <p:cNvGrpSpPr/>
              <p:nvPr/>
            </p:nvGrpSpPr>
            <p:grpSpPr>
              <a:xfrm>
                <a:off x="4611665" y="2014996"/>
                <a:ext cx="418984" cy="211839"/>
                <a:chOff x="166963" y="4810187"/>
                <a:chExt cx="2248432" cy="1136797"/>
              </a:xfrm>
            </p:grpSpPr>
            <p:sp>
              <p:nvSpPr>
                <p:cNvPr id="63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4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41" name="Group 134"/>
                <p:cNvGrpSpPr/>
                <p:nvPr/>
              </p:nvGrpSpPr>
              <p:grpSpPr>
                <a:xfrm>
                  <a:off x="166963" y="4900238"/>
                  <a:ext cx="2213812" cy="1046746"/>
                  <a:chOff x="613629" y="5301208"/>
                  <a:chExt cx="1438091" cy="432048"/>
                </a:xfrm>
              </p:grpSpPr>
              <p:sp>
                <p:nvSpPr>
                  <p:cNvPr id="64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4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44" name="Rectangle 64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4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5" name="Group 323"/>
              <p:cNvGrpSpPr/>
              <p:nvPr/>
            </p:nvGrpSpPr>
            <p:grpSpPr>
              <a:xfrm>
                <a:off x="5332427" y="1939692"/>
                <a:ext cx="418984" cy="211839"/>
                <a:chOff x="166963" y="4810187"/>
                <a:chExt cx="2248432" cy="1136797"/>
              </a:xfrm>
            </p:grpSpPr>
            <p:sp>
              <p:nvSpPr>
                <p:cNvPr id="63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3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34" name="Group 134"/>
                <p:cNvGrpSpPr/>
                <p:nvPr/>
              </p:nvGrpSpPr>
              <p:grpSpPr>
                <a:xfrm>
                  <a:off x="166963" y="4900238"/>
                  <a:ext cx="2213812" cy="1046746"/>
                  <a:chOff x="613629" y="5301208"/>
                  <a:chExt cx="1438091" cy="432048"/>
                </a:xfrm>
              </p:grpSpPr>
              <p:sp>
                <p:nvSpPr>
                  <p:cNvPr id="63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3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37" name="Rectangle 63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3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6" name="Group 323"/>
              <p:cNvGrpSpPr/>
              <p:nvPr/>
            </p:nvGrpSpPr>
            <p:grpSpPr>
              <a:xfrm>
                <a:off x="6139250" y="1896661"/>
                <a:ext cx="418984" cy="211839"/>
                <a:chOff x="166963" y="4810187"/>
                <a:chExt cx="2248432" cy="1136797"/>
              </a:xfrm>
            </p:grpSpPr>
            <p:sp>
              <p:nvSpPr>
                <p:cNvPr id="62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2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27" name="Group 134"/>
                <p:cNvGrpSpPr/>
                <p:nvPr/>
              </p:nvGrpSpPr>
              <p:grpSpPr>
                <a:xfrm>
                  <a:off x="166963" y="4900238"/>
                  <a:ext cx="2213812" cy="1046746"/>
                  <a:chOff x="613629" y="5301208"/>
                  <a:chExt cx="1438091" cy="432048"/>
                </a:xfrm>
              </p:grpSpPr>
              <p:sp>
                <p:nvSpPr>
                  <p:cNvPr id="62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2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30" name="Rectangle 62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3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7" name="Group 323"/>
              <p:cNvGrpSpPr/>
              <p:nvPr/>
            </p:nvGrpSpPr>
            <p:grpSpPr>
              <a:xfrm>
                <a:off x="6741678" y="1864388"/>
                <a:ext cx="418984" cy="211839"/>
                <a:chOff x="166963" y="4810187"/>
                <a:chExt cx="2248432" cy="1136797"/>
              </a:xfrm>
            </p:grpSpPr>
            <p:sp>
              <p:nvSpPr>
                <p:cNvPr id="61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1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20" name="Group 134"/>
                <p:cNvGrpSpPr/>
                <p:nvPr/>
              </p:nvGrpSpPr>
              <p:grpSpPr>
                <a:xfrm>
                  <a:off x="166963" y="4900238"/>
                  <a:ext cx="2213812" cy="1046746"/>
                  <a:chOff x="613629" y="5301208"/>
                  <a:chExt cx="1438091" cy="432048"/>
                </a:xfrm>
              </p:grpSpPr>
              <p:sp>
                <p:nvSpPr>
                  <p:cNvPr id="62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2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23" name="Rectangle 62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2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8" name="Group 323"/>
              <p:cNvGrpSpPr/>
              <p:nvPr/>
            </p:nvGrpSpPr>
            <p:grpSpPr>
              <a:xfrm>
                <a:off x="7430167" y="1713781"/>
                <a:ext cx="418984" cy="211839"/>
                <a:chOff x="166963" y="4810187"/>
                <a:chExt cx="2248432" cy="1136797"/>
              </a:xfrm>
            </p:grpSpPr>
            <p:sp>
              <p:nvSpPr>
                <p:cNvPr id="61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1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13" name="Group 134"/>
                <p:cNvGrpSpPr/>
                <p:nvPr/>
              </p:nvGrpSpPr>
              <p:grpSpPr>
                <a:xfrm>
                  <a:off x="166963" y="4900238"/>
                  <a:ext cx="2213812" cy="1046746"/>
                  <a:chOff x="613629" y="5301208"/>
                  <a:chExt cx="1438091" cy="432048"/>
                </a:xfrm>
              </p:grpSpPr>
              <p:sp>
                <p:nvSpPr>
                  <p:cNvPr id="61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1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16" name="Rectangle 61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1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39" name="Group 323"/>
              <p:cNvGrpSpPr/>
              <p:nvPr/>
            </p:nvGrpSpPr>
            <p:grpSpPr>
              <a:xfrm>
                <a:off x="6644859" y="1530901"/>
                <a:ext cx="418984" cy="211839"/>
                <a:chOff x="166963" y="4810187"/>
                <a:chExt cx="2248432" cy="1136797"/>
              </a:xfrm>
            </p:grpSpPr>
            <p:sp>
              <p:nvSpPr>
                <p:cNvPr id="60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60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606" name="Group 134"/>
                <p:cNvGrpSpPr/>
                <p:nvPr/>
              </p:nvGrpSpPr>
              <p:grpSpPr>
                <a:xfrm>
                  <a:off x="166963" y="4900238"/>
                  <a:ext cx="2213812" cy="1046746"/>
                  <a:chOff x="613629" y="5301208"/>
                  <a:chExt cx="1438091" cy="432048"/>
                </a:xfrm>
              </p:grpSpPr>
              <p:sp>
                <p:nvSpPr>
                  <p:cNvPr id="60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0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09" name="Rectangle 60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1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0" name="Group 323"/>
              <p:cNvGrpSpPr/>
              <p:nvPr/>
            </p:nvGrpSpPr>
            <p:grpSpPr>
              <a:xfrm>
                <a:off x="5924097" y="1520143"/>
                <a:ext cx="418984" cy="211839"/>
                <a:chOff x="166963" y="4810187"/>
                <a:chExt cx="2248432" cy="1136797"/>
              </a:xfrm>
            </p:grpSpPr>
            <p:sp>
              <p:nvSpPr>
                <p:cNvPr id="59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9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99" name="Group 134"/>
                <p:cNvGrpSpPr/>
                <p:nvPr/>
              </p:nvGrpSpPr>
              <p:grpSpPr>
                <a:xfrm>
                  <a:off x="166963" y="4900238"/>
                  <a:ext cx="2213812" cy="1046746"/>
                  <a:chOff x="613629" y="5301208"/>
                  <a:chExt cx="1438091" cy="432048"/>
                </a:xfrm>
              </p:grpSpPr>
              <p:sp>
                <p:nvSpPr>
                  <p:cNvPr id="60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60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602" name="Rectangle 60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60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1" name="Group 323"/>
              <p:cNvGrpSpPr/>
              <p:nvPr/>
            </p:nvGrpSpPr>
            <p:grpSpPr>
              <a:xfrm>
                <a:off x="5095758" y="1530901"/>
                <a:ext cx="418984" cy="211839"/>
                <a:chOff x="166963" y="4810187"/>
                <a:chExt cx="2248432" cy="1136797"/>
              </a:xfrm>
            </p:grpSpPr>
            <p:sp>
              <p:nvSpPr>
                <p:cNvPr id="59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9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92" name="Group 134"/>
                <p:cNvGrpSpPr/>
                <p:nvPr/>
              </p:nvGrpSpPr>
              <p:grpSpPr>
                <a:xfrm>
                  <a:off x="166963" y="4900238"/>
                  <a:ext cx="2213812" cy="1046746"/>
                  <a:chOff x="613629" y="5301208"/>
                  <a:chExt cx="1438091" cy="432048"/>
                </a:xfrm>
              </p:grpSpPr>
              <p:sp>
                <p:nvSpPr>
                  <p:cNvPr id="59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9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95" name="Rectangle 59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9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2" name="Group 323"/>
              <p:cNvGrpSpPr/>
              <p:nvPr/>
            </p:nvGrpSpPr>
            <p:grpSpPr>
              <a:xfrm>
                <a:off x="4450299" y="1520143"/>
                <a:ext cx="418984" cy="211839"/>
                <a:chOff x="166963" y="4810187"/>
                <a:chExt cx="2248432" cy="1136797"/>
              </a:xfrm>
            </p:grpSpPr>
            <p:sp>
              <p:nvSpPr>
                <p:cNvPr id="58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8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85" name="Group 134"/>
                <p:cNvGrpSpPr/>
                <p:nvPr/>
              </p:nvGrpSpPr>
              <p:grpSpPr>
                <a:xfrm>
                  <a:off x="166963" y="4900238"/>
                  <a:ext cx="2213812" cy="1046746"/>
                  <a:chOff x="613629" y="5301208"/>
                  <a:chExt cx="1438091" cy="432048"/>
                </a:xfrm>
              </p:grpSpPr>
              <p:sp>
                <p:nvSpPr>
                  <p:cNvPr id="58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8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88" name="Rectangle 58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8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3" name="Group 323"/>
              <p:cNvGrpSpPr/>
              <p:nvPr/>
            </p:nvGrpSpPr>
            <p:grpSpPr>
              <a:xfrm>
                <a:off x="3578929" y="1498628"/>
                <a:ext cx="418984" cy="211839"/>
                <a:chOff x="166963" y="4810187"/>
                <a:chExt cx="2248432" cy="1136797"/>
              </a:xfrm>
            </p:grpSpPr>
            <p:sp>
              <p:nvSpPr>
                <p:cNvPr id="57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7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78" name="Group 134"/>
                <p:cNvGrpSpPr/>
                <p:nvPr/>
              </p:nvGrpSpPr>
              <p:grpSpPr>
                <a:xfrm>
                  <a:off x="166963" y="4900238"/>
                  <a:ext cx="2213812" cy="1046746"/>
                  <a:chOff x="613629" y="5301208"/>
                  <a:chExt cx="1438091" cy="432048"/>
                </a:xfrm>
              </p:grpSpPr>
              <p:sp>
                <p:nvSpPr>
                  <p:cNvPr id="57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8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81" name="Rectangle 58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8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4" name="Group 323"/>
              <p:cNvGrpSpPr/>
              <p:nvPr/>
            </p:nvGrpSpPr>
            <p:grpSpPr>
              <a:xfrm>
                <a:off x="2890439" y="1498628"/>
                <a:ext cx="418984" cy="211839"/>
                <a:chOff x="166963" y="4810187"/>
                <a:chExt cx="2248432" cy="1136797"/>
              </a:xfrm>
            </p:grpSpPr>
            <p:sp>
              <p:nvSpPr>
                <p:cNvPr id="56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7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71" name="Group 134"/>
                <p:cNvGrpSpPr/>
                <p:nvPr/>
              </p:nvGrpSpPr>
              <p:grpSpPr>
                <a:xfrm>
                  <a:off x="166963" y="4900238"/>
                  <a:ext cx="2213812" cy="1046746"/>
                  <a:chOff x="613629" y="5301208"/>
                  <a:chExt cx="1438091" cy="432048"/>
                </a:xfrm>
              </p:grpSpPr>
              <p:sp>
                <p:nvSpPr>
                  <p:cNvPr id="57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7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74" name="Rectangle 57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7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5" name="Group 323"/>
              <p:cNvGrpSpPr/>
              <p:nvPr/>
            </p:nvGrpSpPr>
            <p:grpSpPr>
              <a:xfrm>
                <a:off x="2320284" y="1509385"/>
                <a:ext cx="418984" cy="211839"/>
                <a:chOff x="166963" y="4810187"/>
                <a:chExt cx="2248432" cy="1136797"/>
              </a:xfrm>
            </p:grpSpPr>
            <p:sp>
              <p:nvSpPr>
                <p:cNvPr id="56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6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64" name="Group 134"/>
                <p:cNvGrpSpPr/>
                <p:nvPr/>
              </p:nvGrpSpPr>
              <p:grpSpPr>
                <a:xfrm>
                  <a:off x="166963" y="4900238"/>
                  <a:ext cx="2213812" cy="1046746"/>
                  <a:chOff x="613629" y="5301208"/>
                  <a:chExt cx="1438091" cy="432048"/>
                </a:xfrm>
              </p:grpSpPr>
              <p:sp>
                <p:nvSpPr>
                  <p:cNvPr id="56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6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67" name="Rectangle 56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6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6" name="Group 323"/>
              <p:cNvGrpSpPr/>
              <p:nvPr/>
            </p:nvGrpSpPr>
            <p:grpSpPr>
              <a:xfrm>
                <a:off x="1685583" y="1520142"/>
                <a:ext cx="418984" cy="211839"/>
                <a:chOff x="166963" y="4810187"/>
                <a:chExt cx="2248432" cy="1136797"/>
              </a:xfrm>
            </p:grpSpPr>
            <p:sp>
              <p:nvSpPr>
                <p:cNvPr id="55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5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57" name="Group 134"/>
                <p:cNvGrpSpPr/>
                <p:nvPr/>
              </p:nvGrpSpPr>
              <p:grpSpPr>
                <a:xfrm>
                  <a:off x="166963" y="4900238"/>
                  <a:ext cx="2213812" cy="1046746"/>
                  <a:chOff x="613629" y="5301208"/>
                  <a:chExt cx="1438091" cy="432048"/>
                </a:xfrm>
              </p:grpSpPr>
              <p:sp>
                <p:nvSpPr>
                  <p:cNvPr id="55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5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60" name="Rectangle 55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6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547" name="Group 323"/>
              <p:cNvGrpSpPr/>
              <p:nvPr/>
            </p:nvGrpSpPr>
            <p:grpSpPr>
              <a:xfrm>
                <a:off x="1126186" y="1627719"/>
                <a:ext cx="418984" cy="211839"/>
                <a:chOff x="166963" y="4810187"/>
                <a:chExt cx="2248432" cy="1136797"/>
              </a:xfrm>
            </p:grpSpPr>
            <p:sp>
              <p:nvSpPr>
                <p:cNvPr id="54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54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550" name="Group 134"/>
                <p:cNvGrpSpPr/>
                <p:nvPr/>
              </p:nvGrpSpPr>
              <p:grpSpPr>
                <a:xfrm>
                  <a:off x="166963" y="4900238"/>
                  <a:ext cx="2213812" cy="1046746"/>
                  <a:chOff x="613629" y="5301208"/>
                  <a:chExt cx="1438091" cy="432048"/>
                </a:xfrm>
              </p:grpSpPr>
              <p:sp>
                <p:nvSpPr>
                  <p:cNvPr id="55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55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553" name="Rectangle 55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55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grpSp>
      <p:grpSp>
        <p:nvGrpSpPr>
          <p:cNvPr id="1856" name="Group 1855"/>
          <p:cNvGrpSpPr/>
          <p:nvPr/>
        </p:nvGrpSpPr>
        <p:grpSpPr>
          <a:xfrm>
            <a:off x="6716974" y="596463"/>
            <a:ext cx="694944" cy="1975104"/>
            <a:chOff x="6242304" y="341376"/>
            <a:chExt cx="694944" cy="2633472"/>
          </a:xfrm>
        </p:grpSpPr>
        <p:sp>
          <p:nvSpPr>
            <p:cNvPr id="1846" name="Lightning Bolt 1845"/>
            <p:cNvSpPr/>
            <p:nvPr/>
          </p:nvSpPr>
          <p:spPr bwMode="auto">
            <a:xfrm>
              <a:off x="6486144" y="265785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7" name="Lightning Bolt 1846"/>
            <p:cNvSpPr/>
            <p:nvPr/>
          </p:nvSpPr>
          <p:spPr bwMode="auto">
            <a:xfrm rot="18321818">
              <a:off x="6620256" y="1499617"/>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48" name="Lightning Bolt 1847"/>
            <p:cNvSpPr/>
            <p:nvPr/>
          </p:nvSpPr>
          <p:spPr bwMode="auto">
            <a:xfrm rot="7385878">
              <a:off x="6242304" y="341376"/>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19" name="Group 218"/>
            <p:cNvGrpSpPr/>
            <p:nvPr/>
          </p:nvGrpSpPr>
          <p:grpSpPr>
            <a:xfrm rot="5400000">
              <a:off x="5323660" y="1502341"/>
              <a:ext cx="2422486" cy="249282"/>
              <a:chOff x="772534" y="1498626"/>
              <a:chExt cx="7076621" cy="728209"/>
            </a:xfrm>
          </p:grpSpPr>
          <p:sp>
            <p:nvSpPr>
              <p:cNvPr id="220" name="Cloud Callout 219"/>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221" name="Group 323"/>
              <p:cNvGrpSpPr/>
              <p:nvPr/>
            </p:nvGrpSpPr>
            <p:grpSpPr>
              <a:xfrm>
                <a:off x="1233765" y="1896661"/>
                <a:ext cx="418984" cy="211839"/>
                <a:chOff x="166963" y="4810187"/>
                <a:chExt cx="2248432" cy="1136797"/>
              </a:xfrm>
            </p:grpSpPr>
            <p:sp>
              <p:nvSpPr>
                <p:cNvPr id="36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6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68" name="Group 134"/>
                <p:cNvGrpSpPr/>
                <p:nvPr/>
              </p:nvGrpSpPr>
              <p:grpSpPr>
                <a:xfrm>
                  <a:off x="166963" y="4900238"/>
                  <a:ext cx="2213812" cy="1046746"/>
                  <a:chOff x="613629" y="5301208"/>
                  <a:chExt cx="1438091" cy="432048"/>
                </a:xfrm>
              </p:grpSpPr>
              <p:sp>
                <p:nvSpPr>
                  <p:cNvPr id="36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7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71" name="Rectangle 37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7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2" name="Group 323"/>
              <p:cNvGrpSpPr/>
              <p:nvPr/>
            </p:nvGrpSpPr>
            <p:grpSpPr>
              <a:xfrm>
                <a:off x="1803920" y="1961207"/>
                <a:ext cx="418984" cy="211839"/>
                <a:chOff x="166963" y="4810187"/>
                <a:chExt cx="2248432" cy="1136797"/>
              </a:xfrm>
            </p:grpSpPr>
            <p:sp>
              <p:nvSpPr>
                <p:cNvPr id="35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6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61" name="Group 134"/>
                <p:cNvGrpSpPr/>
                <p:nvPr/>
              </p:nvGrpSpPr>
              <p:grpSpPr>
                <a:xfrm>
                  <a:off x="166963" y="4900238"/>
                  <a:ext cx="2213812" cy="1046746"/>
                  <a:chOff x="613629" y="5301208"/>
                  <a:chExt cx="1438091" cy="432048"/>
                </a:xfrm>
              </p:grpSpPr>
              <p:sp>
                <p:nvSpPr>
                  <p:cNvPr id="36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6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64" name="Rectangle 36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6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3" name="Group 323"/>
              <p:cNvGrpSpPr/>
              <p:nvPr/>
            </p:nvGrpSpPr>
            <p:grpSpPr>
              <a:xfrm>
                <a:off x="2406348" y="1993480"/>
                <a:ext cx="418984" cy="211839"/>
                <a:chOff x="166963" y="4810187"/>
                <a:chExt cx="2248432" cy="1136797"/>
              </a:xfrm>
            </p:grpSpPr>
            <p:sp>
              <p:nvSpPr>
                <p:cNvPr id="35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5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54" name="Group 134"/>
                <p:cNvGrpSpPr/>
                <p:nvPr/>
              </p:nvGrpSpPr>
              <p:grpSpPr>
                <a:xfrm>
                  <a:off x="166963" y="4900238"/>
                  <a:ext cx="2213812" cy="1046746"/>
                  <a:chOff x="613629" y="5301208"/>
                  <a:chExt cx="1438091" cy="432048"/>
                </a:xfrm>
              </p:grpSpPr>
              <p:sp>
                <p:nvSpPr>
                  <p:cNvPr id="35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5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57" name="Rectangle 35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5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4" name="Group 323"/>
              <p:cNvGrpSpPr/>
              <p:nvPr/>
            </p:nvGrpSpPr>
            <p:grpSpPr>
              <a:xfrm>
                <a:off x="3062564" y="1982723"/>
                <a:ext cx="418984" cy="211839"/>
                <a:chOff x="166963" y="4810187"/>
                <a:chExt cx="2248432" cy="1136797"/>
              </a:xfrm>
            </p:grpSpPr>
            <p:sp>
              <p:nvSpPr>
                <p:cNvPr id="34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4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47" name="Group 134"/>
                <p:cNvGrpSpPr/>
                <p:nvPr/>
              </p:nvGrpSpPr>
              <p:grpSpPr>
                <a:xfrm>
                  <a:off x="166963" y="4900238"/>
                  <a:ext cx="2213812" cy="1046746"/>
                  <a:chOff x="613629" y="5301208"/>
                  <a:chExt cx="1438091" cy="432048"/>
                </a:xfrm>
              </p:grpSpPr>
              <p:sp>
                <p:nvSpPr>
                  <p:cNvPr id="34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4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50" name="Rectangle 34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5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5" name="Group 323"/>
              <p:cNvGrpSpPr/>
              <p:nvPr/>
            </p:nvGrpSpPr>
            <p:grpSpPr>
              <a:xfrm>
                <a:off x="3912418" y="1993481"/>
                <a:ext cx="418984" cy="211839"/>
                <a:chOff x="166963" y="4810187"/>
                <a:chExt cx="2248432" cy="1136797"/>
              </a:xfrm>
            </p:grpSpPr>
            <p:sp>
              <p:nvSpPr>
                <p:cNvPr id="33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3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40" name="Group 134"/>
                <p:cNvGrpSpPr/>
                <p:nvPr/>
              </p:nvGrpSpPr>
              <p:grpSpPr>
                <a:xfrm>
                  <a:off x="166963" y="4900238"/>
                  <a:ext cx="2213812" cy="1046746"/>
                  <a:chOff x="613629" y="5301208"/>
                  <a:chExt cx="1438091" cy="432048"/>
                </a:xfrm>
              </p:grpSpPr>
              <p:sp>
                <p:nvSpPr>
                  <p:cNvPr id="34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4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43" name="Rectangle 34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4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6" name="Group 323"/>
              <p:cNvGrpSpPr/>
              <p:nvPr/>
            </p:nvGrpSpPr>
            <p:grpSpPr>
              <a:xfrm>
                <a:off x="4611665" y="2014996"/>
                <a:ext cx="418984" cy="211839"/>
                <a:chOff x="166963" y="4810187"/>
                <a:chExt cx="2248432" cy="1136797"/>
              </a:xfrm>
            </p:grpSpPr>
            <p:sp>
              <p:nvSpPr>
                <p:cNvPr id="33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3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33" name="Group 134"/>
                <p:cNvGrpSpPr/>
                <p:nvPr/>
              </p:nvGrpSpPr>
              <p:grpSpPr>
                <a:xfrm>
                  <a:off x="166963" y="4900238"/>
                  <a:ext cx="2213812" cy="1046746"/>
                  <a:chOff x="613629" y="5301208"/>
                  <a:chExt cx="1438091" cy="432048"/>
                </a:xfrm>
              </p:grpSpPr>
              <p:sp>
                <p:nvSpPr>
                  <p:cNvPr id="33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3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36" name="Rectangle 33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3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7" name="Group 323"/>
              <p:cNvGrpSpPr/>
              <p:nvPr/>
            </p:nvGrpSpPr>
            <p:grpSpPr>
              <a:xfrm>
                <a:off x="5332427" y="1939692"/>
                <a:ext cx="418984" cy="211839"/>
                <a:chOff x="166963" y="4810187"/>
                <a:chExt cx="2248432" cy="1136797"/>
              </a:xfrm>
            </p:grpSpPr>
            <p:sp>
              <p:nvSpPr>
                <p:cNvPr id="32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2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26" name="Group 134"/>
                <p:cNvGrpSpPr/>
                <p:nvPr/>
              </p:nvGrpSpPr>
              <p:grpSpPr>
                <a:xfrm>
                  <a:off x="166963" y="4900238"/>
                  <a:ext cx="2213812" cy="1046746"/>
                  <a:chOff x="613629" y="5301208"/>
                  <a:chExt cx="1438091" cy="432048"/>
                </a:xfrm>
              </p:grpSpPr>
              <p:sp>
                <p:nvSpPr>
                  <p:cNvPr id="32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2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29" name="Rectangle 32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3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8" name="Group 323"/>
              <p:cNvGrpSpPr/>
              <p:nvPr/>
            </p:nvGrpSpPr>
            <p:grpSpPr>
              <a:xfrm>
                <a:off x="6139250" y="1896661"/>
                <a:ext cx="418984" cy="211839"/>
                <a:chOff x="166963" y="4810187"/>
                <a:chExt cx="2248432" cy="1136797"/>
              </a:xfrm>
            </p:grpSpPr>
            <p:sp>
              <p:nvSpPr>
                <p:cNvPr id="31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1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19" name="Group 134"/>
                <p:cNvGrpSpPr/>
                <p:nvPr/>
              </p:nvGrpSpPr>
              <p:grpSpPr>
                <a:xfrm>
                  <a:off x="166963" y="4900238"/>
                  <a:ext cx="2213812" cy="1046746"/>
                  <a:chOff x="613629" y="5301208"/>
                  <a:chExt cx="1438091" cy="432048"/>
                </a:xfrm>
              </p:grpSpPr>
              <p:sp>
                <p:nvSpPr>
                  <p:cNvPr id="32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2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22" name="Rectangle 32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2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29" name="Group 323"/>
              <p:cNvGrpSpPr/>
              <p:nvPr/>
            </p:nvGrpSpPr>
            <p:grpSpPr>
              <a:xfrm>
                <a:off x="6741678" y="1864388"/>
                <a:ext cx="418984" cy="211839"/>
                <a:chOff x="166963" y="4810187"/>
                <a:chExt cx="2248432" cy="1136797"/>
              </a:xfrm>
            </p:grpSpPr>
            <p:sp>
              <p:nvSpPr>
                <p:cNvPr id="31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1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12" name="Group 134"/>
                <p:cNvGrpSpPr/>
                <p:nvPr/>
              </p:nvGrpSpPr>
              <p:grpSpPr>
                <a:xfrm>
                  <a:off x="166963" y="4900238"/>
                  <a:ext cx="2213812" cy="1046746"/>
                  <a:chOff x="613629" y="5301208"/>
                  <a:chExt cx="1438091" cy="432048"/>
                </a:xfrm>
              </p:grpSpPr>
              <p:sp>
                <p:nvSpPr>
                  <p:cNvPr id="31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1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15" name="Rectangle 31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1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0" name="Group 323"/>
              <p:cNvGrpSpPr/>
              <p:nvPr/>
            </p:nvGrpSpPr>
            <p:grpSpPr>
              <a:xfrm>
                <a:off x="7430167" y="1713781"/>
                <a:ext cx="418984" cy="211839"/>
                <a:chOff x="166963" y="4810187"/>
                <a:chExt cx="2248432" cy="1136797"/>
              </a:xfrm>
            </p:grpSpPr>
            <p:sp>
              <p:nvSpPr>
                <p:cNvPr id="30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30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305" name="Group 134"/>
                <p:cNvGrpSpPr/>
                <p:nvPr/>
              </p:nvGrpSpPr>
              <p:grpSpPr>
                <a:xfrm>
                  <a:off x="166963" y="4900238"/>
                  <a:ext cx="2213812" cy="1046746"/>
                  <a:chOff x="613629" y="5301208"/>
                  <a:chExt cx="1438091" cy="432048"/>
                </a:xfrm>
              </p:grpSpPr>
              <p:sp>
                <p:nvSpPr>
                  <p:cNvPr id="30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0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08" name="Rectangle 30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0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1" name="Group 323"/>
              <p:cNvGrpSpPr/>
              <p:nvPr/>
            </p:nvGrpSpPr>
            <p:grpSpPr>
              <a:xfrm>
                <a:off x="6644859" y="1530901"/>
                <a:ext cx="418984" cy="211839"/>
                <a:chOff x="166963" y="4810187"/>
                <a:chExt cx="2248432" cy="1136797"/>
              </a:xfrm>
            </p:grpSpPr>
            <p:sp>
              <p:nvSpPr>
                <p:cNvPr id="29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9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98" name="Group 134"/>
                <p:cNvGrpSpPr/>
                <p:nvPr/>
              </p:nvGrpSpPr>
              <p:grpSpPr>
                <a:xfrm>
                  <a:off x="166963" y="4900238"/>
                  <a:ext cx="2213812" cy="1046746"/>
                  <a:chOff x="613629" y="5301208"/>
                  <a:chExt cx="1438091" cy="432048"/>
                </a:xfrm>
              </p:grpSpPr>
              <p:sp>
                <p:nvSpPr>
                  <p:cNvPr id="29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30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301" name="Rectangle 30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30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2" name="Group 323"/>
              <p:cNvGrpSpPr/>
              <p:nvPr/>
            </p:nvGrpSpPr>
            <p:grpSpPr>
              <a:xfrm>
                <a:off x="5924097" y="1520143"/>
                <a:ext cx="418984" cy="211839"/>
                <a:chOff x="166963" y="4810187"/>
                <a:chExt cx="2248432" cy="1136797"/>
              </a:xfrm>
            </p:grpSpPr>
            <p:sp>
              <p:nvSpPr>
                <p:cNvPr id="28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9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91" name="Group 134"/>
                <p:cNvGrpSpPr/>
                <p:nvPr/>
              </p:nvGrpSpPr>
              <p:grpSpPr>
                <a:xfrm>
                  <a:off x="166963" y="4900238"/>
                  <a:ext cx="2213812" cy="1046746"/>
                  <a:chOff x="613629" y="5301208"/>
                  <a:chExt cx="1438091" cy="432048"/>
                </a:xfrm>
              </p:grpSpPr>
              <p:sp>
                <p:nvSpPr>
                  <p:cNvPr id="29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9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94" name="Rectangle 29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9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3" name="Group 323"/>
              <p:cNvGrpSpPr/>
              <p:nvPr/>
            </p:nvGrpSpPr>
            <p:grpSpPr>
              <a:xfrm>
                <a:off x="5095758" y="1530901"/>
                <a:ext cx="418984" cy="211839"/>
                <a:chOff x="166963" y="4810187"/>
                <a:chExt cx="2248432" cy="1136797"/>
              </a:xfrm>
            </p:grpSpPr>
            <p:sp>
              <p:nvSpPr>
                <p:cNvPr id="28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8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84" name="Group 134"/>
                <p:cNvGrpSpPr/>
                <p:nvPr/>
              </p:nvGrpSpPr>
              <p:grpSpPr>
                <a:xfrm>
                  <a:off x="166963" y="4900238"/>
                  <a:ext cx="2213812" cy="1046746"/>
                  <a:chOff x="613629" y="5301208"/>
                  <a:chExt cx="1438091" cy="432048"/>
                </a:xfrm>
              </p:grpSpPr>
              <p:sp>
                <p:nvSpPr>
                  <p:cNvPr id="28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8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87" name="Rectangle 28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8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4" name="Group 323"/>
              <p:cNvGrpSpPr/>
              <p:nvPr/>
            </p:nvGrpSpPr>
            <p:grpSpPr>
              <a:xfrm>
                <a:off x="4450299" y="1520143"/>
                <a:ext cx="418984" cy="211839"/>
                <a:chOff x="166963" y="4810187"/>
                <a:chExt cx="2248432" cy="1136797"/>
              </a:xfrm>
            </p:grpSpPr>
            <p:sp>
              <p:nvSpPr>
                <p:cNvPr id="27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7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77" name="Group 134"/>
                <p:cNvGrpSpPr/>
                <p:nvPr/>
              </p:nvGrpSpPr>
              <p:grpSpPr>
                <a:xfrm>
                  <a:off x="166963" y="4900238"/>
                  <a:ext cx="2213812" cy="1046746"/>
                  <a:chOff x="613629" y="5301208"/>
                  <a:chExt cx="1438091" cy="432048"/>
                </a:xfrm>
              </p:grpSpPr>
              <p:sp>
                <p:nvSpPr>
                  <p:cNvPr id="27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7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80" name="Rectangle 27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8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5" name="Group 323"/>
              <p:cNvGrpSpPr/>
              <p:nvPr/>
            </p:nvGrpSpPr>
            <p:grpSpPr>
              <a:xfrm>
                <a:off x="3578929" y="1498628"/>
                <a:ext cx="418984" cy="211839"/>
                <a:chOff x="166963" y="4810187"/>
                <a:chExt cx="2248432" cy="1136797"/>
              </a:xfrm>
            </p:grpSpPr>
            <p:sp>
              <p:nvSpPr>
                <p:cNvPr id="26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6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70" name="Group 134"/>
                <p:cNvGrpSpPr/>
                <p:nvPr/>
              </p:nvGrpSpPr>
              <p:grpSpPr>
                <a:xfrm>
                  <a:off x="166963" y="4900238"/>
                  <a:ext cx="2213812" cy="1046746"/>
                  <a:chOff x="613629" y="5301208"/>
                  <a:chExt cx="1438091" cy="432048"/>
                </a:xfrm>
              </p:grpSpPr>
              <p:sp>
                <p:nvSpPr>
                  <p:cNvPr id="27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7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73" name="Rectangle 27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7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6" name="Group 323"/>
              <p:cNvGrpSpPr/>
              <p:nvPr/>
            </p:nvGrpSpPr>
            <p:grpSpPr>
              <a:xfrm>
                <a:off x="2890439" y="1498628"/>
                <a:ext cx="418984" cy="211839"/>
                <a:chOff x="166963" y="4810187"/>
                <a:chExt cx="2248432" cy="1136797"/>
              </a:xfrm>
            </p:grpSpPr>
            <p:sp>
              <p:nvSpPr>
                <p:cNvPr id="26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6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63" name="Group 134"/>
                <p:cNvGrpSpPr/>
                <p:nvPr/>
              </p:nvGrpSpPr>
              <p:grpSpPr>
                <a:xfrm>
                  <a:off x="166963" y="4900238"/>
                  <a:ext cx="2213812" cy="1046746"/>
                  <a:chOff x="613629" y="5301208"/>
                  <a:chExt cx="1438091" cy="432048"/>
                </a:xfrm>
              </p:grpSpPr>
              <p:sp>
                <p:nvSpPr>
                  <p:cNvPr id="26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6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66" name="Rectangle 26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6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7" name="Group 323"/>
              <p:cNvGrpSpPr/>
              <p:nvPr/>
            </p:nvGrpSpPr>
            <p:grpSpPr>
              <a:xfrm>
                <a:off x="2320284" y="1509385"/>
                <a:ext cx="418984" cy="211839"/>
                <a:chOff x="166963" y="4810187"/>
                <a:chExt cx="2248432" cy="1136797"/>
              </a:xfrm>
            </p:grpSpPr>
            <p:sp>
              <p:nvSpPr>
                <p:cNvPr id="25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5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56" name="Group 134"/>
                <p:cNvGrpSpPr/>
                <p:nvPr/>
              </p:nvGrpSpPr>
              <p:grpSpPr>
                <a:xfrm>
                  <a:off x="166963" y="4900238"/>
                  <a:ext cx="2213812" cy="1046746"/>
                  <a:chOff x="613629" y="5301208"/>
                  <a:chExt cx="1438091" cy="432048"/>
                </a:xfrm>
              </p:grpSpPr>
              <p:sp>
                <p:nvSpPr>
                  <p:cNvPr id="25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5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59" name="Rectangle 25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6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8" name="Group 323"/>
              <p:cNvGrpSpPr/>
              <p:nvPr/>
            </p:nvGrpSpPr>
            <p:grpSpPr>
              <a:xfrm>
                <a:off x="1685583" y="1520142"/>
                <a:ext cx="418984" cy="211839"/>
                <a:chOff x="166963" y="4810187"/>
                <a:chExt cx="2248432" cy="1136797"/>
              </a:xfrm>
            </p:grpSpPr>
            <p:sp>
              <p:nvSpPr>
                <p:cNvPr id="24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4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49" name="Group 134"/>
                <p:cNvGrpSpPr/>
                <p:nvPr/>
              </p:nvGrpSpPr>
              <p:grpSpPr>
                <a:xfrm>
                  <a:off x="166963" y="4900238"/>
                  <a:ext cx="2213812" cy="1046746"/>
                  <a:chOff x="613629" y="5301208"/>
                  <a:chExt cx="1438091" cy="432048"/>
                </a:xfrm>
              </p:grpSpPr>
              <p:sp>
                <p:nvSpPr>
                  <p:cNvPr id="25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5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52" name="Rectangle 25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5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239" name="Group 323"/>
              <p:cNvGrpSpPr/>
              <p:nvPr/>
            </p:nvGrpSpPr>
            <p:grpSpPr>
              <a:xfrm>
                <a:off x="1126186" y="1627719"/>
                <a:ext cx="418984" cy="211839"/>
                <a:chOff x="166963" y="4810187"/>
                <a:chExt cx="2248432" cy="1136797"/>
              </a:xfrm>
            </p:grpSpPr>
            <p:sp>
              <p:nvSpPr>
                <p:cNvPr id="24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24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242" name="Group 134"/>
                <p:cNvGrpSpPr/>
                <p:nvPr/>
              </p:nvGrpSpPr>
              <p:grpSpPr>
                <a:xfrm>
                  <a:off x="166963" y="4900238"/>
                  <a:ext cx="2213812" cy="1046746"/>
                  <a:chOff x="613629" y="5301208"/>
                  <a:chExt cx="1438091" cy="432048"/>
                </a:xfrm>
              </p:grpSpPr>
              <p:sp>
                <p:nvSpPr>
                  <p:cNvPr id="24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24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245" name="Rectangle 24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24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grpSp>
      <p:grpSp>
        <p:nvGrpSpPr>
          <p:cNvPr id="1860" name="Group 1859"/>
          <p:cNvGrpSpPr/>
          <p:nvPr/>
        </p:nvGrpSpPr>
        <p:grpSpPr>
          <a:xfrm>
            <a:off x="3510478" y="1593159"/>
            <a:ext cx="694944" cy="1975104"/>
            <a:chOff x="3035808" y="1670304"/>
            <a:chExt cx="694944" cy="2633472"/>
          </a:xfrm>
        </p:grpSpPr>
        <p:grpSp>
          <p:nvGrpSpPr>
            <p:cNvPr id="1297" name="Group 1296"/>
            <p:cNvGrpSpPr/>
            <p:nvPr/>
          </p:nvGrpSpPr>
          <p:grpSpPr>
            <a:xfrm rot="5400000">
              <a:off x="2134146" y="2928369"/>
              <a:ext cx="2422486" cy="249282"/>
              <a:chOff x="772534" y="1498626"/>
              <a:chExt cx="7076621" cy="728209"/>
            </a:xfrm>
          </p:grpSpPr>
          <p:sp>
            <p:nvSpPr>
              <p:cNvPr id="1298" name="Cloud Callout 1297"/>
              <p:cNvSpPr/>
              <p:nvPr/>
            </p:nvSpPr>
            <p:spPr bwMode="auto">
              <a:xfrm>
                <a:off x="772534" y="1605843"/>
                <a:ext cx="6942492"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 i="1" dirty="0" smtClean="0">
                    <a:solidFill>
                      <a:schemeClr val="bg1"/>
                    </a:solidFill>
                    <a:latin typeface="Arial" pitchFamily="34" charset="0"/>
                  </a:rPr>
                  <a:t>Wireless </a:t>
                </a:r>
                <a:r>
                  <a:rPr lang="en-GB" sz="100" dirty="0" smtClean="0">
                    <a:solidFill>
                      <a:schemeClr val="bg1"/>
                    </a:solidFill>
                    <a:latin typeface="Arial" pitchFamily="34" charset="0"/>
                  </a:rPr>
                  <a:t>Spinal Cord – High-Speed Control &amp; I/O Network</a:t>
                </a:r>
              </a:p>
            </p:txBody>
          </p:sp>
          <p:grpSp>
            <p:nvGrpSpPr>
              <p:cNvPr id="1299" name="Group 323"/>
              <p:cNvGrpSpPr/>
              <p:nvPr/>
            </p:nvGrpSpPr>
            <p:grpSpPr>
              <a:xfrm>
                <a:off x="1233765" y="1896661"/>
                <a:ext cx="418984" cy="211839"/>
                <a:chOff x="166963" y="4810187"/>
                <a:chExt cx="2248432" cy="1136797"/>
              </a:xfrm>
            </p:grpSpPr>
            <p:sp>
              <p:nvSpPr>
                <p:cNvPr id="144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4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46" name="Group 134"/>
                <p:cNvGrpSpPr/>
                <p:nvPr/>
              </p:nvGrpSpPr>
              <p:grpSpPr>
                <a:xfrm>
                  <a:off x="166963" y="4900238"/>
                  <a:ext cx="2213812" cy="1046746"/>
                  <a:chOff x="613629" y="5301208"/>
                  <a:chExt cx="1438091" cy="432048"/>
                </a:xfrm>
              </p:grpSpPr>
              <p:sp>
                <p:nvSpPr>
                  <p:cNvPr id="144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4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49" name="Rectangle 144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5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0" name="Group 323"/>
              <p:cNvGrpSpPr/>
              <p:nvPr/>
            </p:nvGrpSpPr>
            <p:grpSpPr>
              <a:xfrm>
                <a:off x="1803920" y="1961207"/>
                <a:ext cx="418984" cy="211839"/>
                <a:chOff x="166963" y="4810187"/>
                <a:chExt cx="2248432" cy="1136797"/>
              </a:xfrm>
            </p:grpSpPr>
            <p:sp>
              <p:nvSpPr>
                <p:cNvPr id="143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3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39" name="Group 134"/>
                <p:cNvGrpSpPr/>
                <p:nvPr/>
              </p:nvGrpSpPr>
              <p:grpSpPr>
                <a:xfrm>
                  <a:off x="166963" y="4900238"/>
                  <a:ext cx="2213812" cy="1046746"/>
                  <a:chOff x="613629" y="5301208"/>
                  <a:chExt cx="1438091" cy="432048"/>
                </a:xfrm>
              </p:grpSpPr>
              <p:sp>
                <p:nvSpPr>
                  <p:cNvPr id="144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4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42" name="Rectangle 144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4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1" name="Group 323"/>
              <p:cNvGrpSpPr/>
              <p:nvPr/>
            </p:nvGrpSpPr>
            <p:grpSpPr>
              <a:xfrm>
                <a:off x="2406348" y="1993480"/>
                <a:ext cx="418984" cy="211839"/>
                <a:chOff x="166963" y="4810187"/>
                <a:chExt cx="2248432" cy="1136797"/>
              </a:xfrm>
            </p:grpSpPr>
            <p:sp>
              <p:nvSpPr>
                <p:cNvPr id="143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3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32" name="Group 134"/>
                <p:cNvGrpSpPr/>
                <p:nvPr/>
              </p:nvGrpSpPr>
              <p:grpSpPr>
                <a:xfrm>
                  <a:off x="166963" y="4900238"/>
                  <a:ext cx="2213812" cy="1046746"/>
                  <a:chOff x="613629" y="5301208"/>
                  <a:chExt cx="1438091" cy="432048"/>
                </a:xfrm>
              </p:grpSpPr>
              <p:sp>
                <p:nvSpPr>
                  <p:cNvPr id="143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3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35" name="Rectangle 143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3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2" name="Group 323"/>
              <p:cNvGrpSpPr/>
              <p:nvPr/>
            </p:nvGrpSpPr>
            <p:grpSpPr>
              <a:xfrm>
                <a:off x="3062564" y="1982723"/>
                <a:ext cx="418984" cy="211839"/>
                <a:chOff x="166963" y="4810187"/>
                <a:chExt cx="2248432" cy="1136797"/>
              </a:xfrm>
            </p:grpSpPr>
            <p:sp>
              <p:nvSpPr>
                <p:cNvPr id="142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2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25" name="Group 134"/>
                <p:cNvGrpSpPr/>
                <p:nvPr/>
              </p:nvGrpSpPr>
              <p:grpSpPr>
                <a:xfrm>
                  <a:off x="166963" y="4900238"/>
                  <a:ext cx="2213812" cy="1046746"/>
                  <a:chOff x="613629" y="5301208"/>
                  <a:chExt cx="1438091" cy="432048"/>
                </a:xfrm>
              </p:grpSpPr>
              <p:sp>
                <p:nvSpPr>
                  <p:cNvPr id="142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2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28" name="Rectangle 142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2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3" name="Group 323"/>
              <p:cNvGrpSpPr/>
              <p:nvPr/>
            </p:nvGrpSpPr>
            <p:grpSpPr>
              <a:xfrm>
                <a:off x="3912418" y="1993481"/>
                <a:ext cx="418984" cy="211839"/>
                <a:chOff x="166963" y="4810187"/>
                <a:chExt cx="2248432" cy="1136797"/>
              </a:xfrm>
            </p:grpSpPr>
            <p:sp>
              <p:nvSpPr>
                <p:cNvPr id="141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1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18" name="Group 134"/>
                <p:cNvGrpSpPr/>
                <p:nvPr/>
              </p:nvGrpSpPr>
              <p:grpSpPr>
                <a:xfrm>
                  <a:off x="166963" y="4900238"/>
                  <a:ext cx="2213812" cy="1046746"/>
                  <a:chOff x="613629" y="5301208"/>
                  <a:chExt cx="1438091" cy="432048"/>
                </a:xfrm>
              </p:grpSpPr>
              <p:sp>
                <p:nvSpPr>
                  <p:cNvPr id="141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2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21" name="Rectangle 142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2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4" name="Group 323"/>
              <p:cNvGrpSpPr/>
              <p:nvPr/>
            </p:nvGrpSpPr>
            <p:grpSpPr>
              <a:xfrm>
                <a:off x="4611665" y="2014996"/>
                <a:ext cx="418984" cy="211839"/>
                <a:chOff x="166963" y="4810187"/>
                <a:chExt cx="2248432" cy="1136797"/>
              </a:xfrm>
            </p:grpSpPr>
            <p:sp>
              <p:nvSpPr>
                <p:cNvPr id="140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1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11" name="Group 134"/>
                <p:cNvGrpSpPr/>
                <p:nvPr/>
              </p:nvGrpSpPr>
              <p:grpSpPr>
                <a:xfrm>
                  <a:off x="166963" y="4900238"/>
                  <a:ext cx="2213812" cy="1046746"/>
                  <a:chOff x="613629" y="5301208"/>
                  <a:chExt cx="1438091" cy="432048"/>
                </a:xfrm>
              </p:grpSpPr>
              <p:sp>
                <p:nvSpPr>
                  <p:cNvPr id="141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1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14" name="Rectangle 141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1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5" name="Group 323"/>
              <p:cNvGrpSpPr/>
              <p:nvPr/>
            </p:nvGrpSpPr>
            <p:grpSpPr>
              <a:xfrm>
                <a:off x="5332427" y="1939692"/>
                <a:ext cx="418984" cy="211839"/>
                <a:chOff x="166963" y="4810187"/>
                <a:chExt cx="2248432" cy="1136797"/>
              </a:xfrm>
            </p:grpSpPr>
            <p:sp>
              <p:nvSpPr>
                <p:cNvPr id="140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40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404" name="Group 134"/>
                <p:cNvGrpSpPr/>
                <p:nvPr/>
              </p:nvGrpSpPr>
              <p:grpSpPr>
                <a:xfrm>
                  <a:off x="166963" y="4900238"/>
                  <a:ext cx="2213812" cy="1046746"/>
                  <a:chOff x="613629" y="5301208"/>
                  <a:chExt cx="1438091" cy="432048"/>
                </a:xfrm>
              </p:grpSpPr>
              <p:sp>
                <p:nvSpPr>
                  <p:cNvPr id="140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40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07" name="Rectangle 140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0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6" name="Group 323"/>
              <p:cNvGrpSpPr/>
              <p:nvPr/>
            </p:nvGrpSpPr>
            <p:grpSpPr>
              <a:xfrm>
                <a:off x="6139250" y="1896661"/>
                <a:ext cx="418984" cy="211839"/>
                <a:chOff x="166963" y="4810187"/>
                <a:chExt cx="2248432" cy="1136797"/>
              </a:xfrm>
            </p:grpSpPr>
            <p:sp>
              <p:nvSpPr>
                <p:cNvPr id="139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9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97" name="Group 134"/>
                <p:cNvGrpSpPr/>
                <p:nvPr/>
              </p:nvGrpSpPr>
              <p:grpSpPr>
                <a:xfrm>
                  <a:off x="166963" y="4900238"/>
                  <a:ext cx="2213812" cy="1046746"/>
                  <a:chOff x="613629" y="5301208"/>
                  <a:chExt cx="1438091" cy="432048"/>
                </a:xfrm>
              </p:grpSpPr>
              <p:sp>
                <p:nvSpPr>
                  <p:cNvPr id="139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9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400" name="Rectangle 139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40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7" name="Group 323"/>
              <p:cNvGrpSpPr/>
              <p:nvPr/>
            </p:nvGrpSpPr>
            <p:grpSpPr>
              <a:xfrm>
                <a:off x="6741678" y="1864388"/>
                <a:ext cx="418984" cy="211839"/>
                <a:chOff x="166963" y="4810187"/>
                <a:chExt cx="2248432" cy="1136797"/>
              </a:xfrm>
            </p:grpSpPr>
            <p:sp>
              <p:nvSpPr>
                <p:cNvPr id="138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8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90" name="Group 134"/>
                <p:cNvGrpSpPr/>
                <p:nvPr/>
              </p:nvGrpSpPr>
              <p:grpSpPr>
                <a:xfrm>
                  <a:off x="166963" y="4900238"/>
                  <a:ext cx="2213812" cy="1046746"/>
                  <a:chOff x="613629" y="5301208"/>
                  <a:chExt cx="1438091" cy="432048"/>
                </a:xfrm>
              </p:grpSpPr>
              <p:sp>
                <p:nvSpPr>
                  <p:cNvPr id="139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9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93" name="Rectangle 139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9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8" name="Group 323"/>
              <p:cNvGrpSpPr/>
              <p:nvPr/>
            </p:nvGrpSpPr>
            <p:grpSpPr>
              <a:xfrm>
                <a:off x="7430167" y="1713781"/>
                <a:ext cx="418984" cy="211839"/>
                <a:chOff x="166963" y="4810187"/>
                <a:chExt cx="2248432" cy="1136797"/>
              </a:xfrm>
            </p:grpSpPr>
            <p:sp>
              <p:nvSpPr>
                <p:cNvPr id="1381"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82"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83" name="Group 134"/>
                <p:cNvGrpSpPr/>
                <p:nvPr/>
              </p:nvGrpSpPr>
              <p:grpSpPr>
                <a:xfrm>
                  <a:off x="166963" y="4900238"/>
                  <a:ext cx="2213812" cy="1046746"/>
                  <a:chOff x="613629" y="5301208"/>
                  <a:chExt cx="1438091" cy="432048"/>
                </a:xfrm>
              </p:grpSpPr>
              <p:sp>
                <p:nvSpPr>
                  <p:cNvPr id="1384"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85"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86" name="Rectangle 1385"/>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87"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09" name="Group 323"/>
              <p:cNvGrpSpPr/>
              <p:nvPr/>
            </p:nvGrpSpPr>
            <p:grpSpPr>
              <a:xfrm>
                <a:off x="6644859" y="1530901"/>
                <a:ext cx="418984" cy="211839"/>
                <a:chOff x="166963" y="4810187"/>
                <a:chExt cx="2248432" cy="1136797"/>
              </a:xfrm>
            </p:grpSpPr>
            <p:sp>
              <p:nvSpPr>
                <p:cNvPr id="1374"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7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76" name="Group 134"/>
                <p:cNvGrpSpPr/>
                <p:nvPr/>
              </p:nvGrpSpPr>
              <p:grpSpPr>
                <a:xfrm>
                  <a:off x="166963" y="4900238"/>
                  <a:ext cx="2213812" cy="1046746"/>
                  <a:chOff x="613629" y="5301208"/>
                  <a:chExt cx="1438091" cy="432048"/>
                </a:xfrm>
              </p:grpSpPr>
              <p:sp>
                <p:nvSpPr>
                  <p:cNvPr id="137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7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79" name="Rectangle 137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8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0" name="Group 323"/>
              <p:cNvGrpSpPr/>
              <p:nvPr/>
            </p:nvGrpSpPr>
            <p:grpSpPr>
              <a:xfrm>
                <a:off x="5924097" y="1520143"/>
                <a:ext cx="418984" cy="211839"/>
                <a:chOff x="166963" y="4810187"/>
                <a:chExt cx="2248432" cy="1136797"/>
              </a:xfrm>
            </p:grpSpPr>
            <p:sp>
              <p:nvSpPr>
                <p:cNvPr id="1367"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68"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69" name="Group 134"/>
                <p:cNvGrpSpPr/>
                <p:nvPr/>
              </p:nvGrpSpPr>
              <p:grpSpPr>
                <a:xfrm>
                  <a:off x="166963" y="4900238"/>
                  <a:ext cx="2213812" cy="1046746"/>
                  <a:chOff x="613629" y="5301208"/>
                  <a:chExt cx="1438091" cy="432048"/>
                </a:xfrm>
              </p:grpSpPr>
              <p:sp>
                <p:nvSpPr>
                  <p:cNvPr id="1370"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71"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72" name="Rectangle 1371"/>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73"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1" name="Group 323"/>
              <p:cNvGrpSpPr/>
              <p:nvPr/>
            </p:nvGrpSpPr>
            <p:grpSpPr>
              <a:xfrm>
                <a:off x="5095758" y="1530901"/>
                <a:ext cx="418984" cy="211839"/>
                <a:chOff x="166963" y="4810187"/>
                <a:chExt cx="2248432" cy="1136797"/>
              </a:xfrm>
            </p:grpSpPr>
            <p:sp>
              <p:nvSpPr>
                <p:cNvPr id="1360"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6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62" name="Group 134"/>
                <p:cNvGrpSpPr/>
                <p:nvPr/>
              </p:nvGrpSpPr>
              <p:grpSpPr>
                <a:xfrm>
                  <a:off x="166963" y="4900238"/>
                  <a:ext cx="2213812" cy="1046746"/>
                  <a:chOff x="613629" y="5301208"/>
                  <a:chExt cx="1438091" cy="432048"/>
                </a:xfrm>
              </p:grpSpPr>
              <p:sp>
                <p:nvSpPr>
                  <p:cNvPr id="136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6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65" name="Rectangle 136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6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2" name="Group 323"/>
              <p:cNvGrpSpPr/>
              <p:nvPr/>
            </p:nvGrpSpPr>
            <p:grpSpPr>
              <a:xfrm>
                <a:off x="4450299" y="1520143"/>
                <a:ext cx="418984" cy="211839"/>
                <a:chOff x="166963" y="4810187"/>
                <a:chExt cx="2248432" cy="1136797"/>
              </a:xfrm>
            </p:grpSpPr>
            <p:sp>
              <p:nvSpPr>
                <p:cNvPr id="1353"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54"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55" name="Group 134"/>
                <p:cNvGrpSpPr/>
                <p:nvPr/>
              </p:nvGrpSpPr>
              <p:grpSpPr>
                <a:xfrm>
                  <a:off x="166963" y="4900238"/>
                  <a:ext cx="2213812" cy="1046746"/>
                  <a:chOff x="613629" y="5301208"/>
                  <a:chExt cx="1438091" cy="432048"/>
                </a:xfrm>
              </p:grpSpPr>
              <p:sp>
                <p:nvSpPr>
                  <p:cNvPr id="135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5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58" name="Rectangle 135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5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3" name="Group 323"/>
              <p:cNvGrpSpPr/>
              <p:nvPr/>
            </p:nvGrpSpPr>
            <p:grpSpPr>
              <a:xfrm>
                <a:off x="3578929" y="1498628"/>
                <a:ext cx="418984" cy="211839"/>
                <a:chOff x="166963" y="4810187"/>
                <a:chExt cx="2248432" cy="1136797"/>
              </a:xfrm>
            </p:grpSpPr>
            <p:sp>
              <p:nvSpPr>
                <p:cNvPr id="1346"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4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48" name="Group 134"/>
                <p:cNvGrpSpPr/>
                <p:nvPr/>
              </p:nvGrpSpPr>
              <p:grpSpPr>
                <a:xfrm>
                  <a:off x="166963" y="4900238"/>
                  <a:ext cx="2213812" cy="1046746"/>
                  <a:chOff x="613629" y="5301208"/>
                  <a:chExt cx="1438091" cy="432048"/>
                </a:xfrm>
              </p:grpSpPr>
              <p:sp>
                <p:nvSpPr>
                  <p:cNvPr id="134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5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51" name="Rectangle 135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5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4" name="Group 323"/>
              <p:cNvGrpSpPr/>
              <p:nvPr/>
            </p:nvGrpSpPr>
            <p:grpSpPr>
              <a:xfrm>
                <a:off x="2890439" y="1498628"/>
                <a:ext cx="418984" cy="211839"/>
                <a:chOff x="166963" y="4810187"/>
                <a:chExt cx="2248432" cy="1136797"/>
              </a:xfrm>
            </p:grpSpPr>
            <p:sp>
              <p:nvSpPr>
                <p:cNvPr id="1339"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40"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41" name="Group 134"/>
                <p:cNvGrpSpPr/>
                <p:nvPr/>
              </p:nvGrpSpPr>
              <p:grpSpPr>
                <a:xfrm>
                  <a:off x="166963" y="4900238"/>
                  <a:ext cx="2213812" cy="1046746"/>
                  <a:chOff x="613629" y="5301208"/>
                  <a:chExt cx="1438091" cy="432048"/>
                </a:xfrm>
              </p:grpSpPr>
              <p:sp>
                <p:nvSpPr>
                  <p:cNvPr id="1342"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43"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44" name="Rectangle 1343"/>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45"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5" name="Group 323"/>
              <p:cNvGrpSpPr/>
              <p:nvPr/>
            </p:nvGrpSpPr>
            <p:grpSpPr>
              <a:xfrm>
                <a:off x="2320284" y="1509385"/>
                <a:ext cx="418984" cy="211839"/>
                <a:chOff x="166963" y="4810187"/>
                <a:chExt cx="2248432" cy="1136797"/>
              </a:xfrm>
            </p:grpSpPr>
            <p:sp>
              <p:nvSpPr>
                <p:cNvPr id="1332"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3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34" name="Group 134"/>
                <p:cNvGrpSpPr/>
                <p:nvPr/>
              </p:nvGrpSpPr>
              <p:grpSpPr>
                <a:xfrm>
                  <a:off x="166963" y="4900238"/>
                  <a:ext cx="2213812" cy="1046746"/>
                  <a:chOff x="613629" y="5301208"/>
                  <a:chExt cx="1438091" cy="432048"/>
                </a:xfrm>
              </p:grpSpPr>
              <p:sp>
                <p:nvSpPr>
                  <p:cNvPr id="133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3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37" name="Rectangle 133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3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6" name="Group 323"/>
              <p:cNvGrpSpPr/>
              <p:nvPr/>
            </p:nvGrpSpPr>
            <p:grpSpPr>
              <a:xfrm>
                <a:off x="1685583" y="1520142"/>
                <a:ext cx="418984" cy="211839"/>
                <a:chOff x="166963" y="4810187"/>
                <a:chExt cx="2248432" cy="1136797"/>
              </a:xfrm>
            </p:grpSpPr>
            <p:sp>
              <p:nvSpPr>
                <p:cNvPr id="132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2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27" name="Group 134"/>
                <p:cNvGrpSpPr/>
                <p:nvPr/>
              </p:nvGrpSpPr>
              <p:grpSpPr>
                <a:xfrm>
                  <a:off x="166963" y="4900238"/>
                  <a:ext cx="2213812" cy="1046746"/>
                  <a:chOff x="613629" y="5301208"/>
                  <a:chExt cx="1438091" cy="432048"/>
                </a:xfrm>
              </p:grpSpPr>
              <p:sp>
                <p:nvSpPr>
                  <p:cNvPr id="132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2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30" name="Rectangle 132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3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nvGrpSpPr>
              <p:cNvPr id="1317" name="Group 323"/>
              <p:cNvGrpSpPr/>
              <p:nvPr/>
            </p:nvGrpSpPr>
            <p:grpSpPr>
              <a:xfrm>
                <a:off x="1126186" y="1627719"/>
                <a:ext cx="418984" cy="211839"/>
                <a:chOff x="166963" y="4810187"/>
                <a:chExt cx="2248432" cy="1136797"/>
              </a:xfrm>
            </p:grpSpPr>
            <p:sp>
              <p:nvSpPr>
                <p:cNvPr id="1318"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sp>
              <p:nvSpPr>
                <p:cNvPr id="131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00" b="0" i="0" u="none" strike="noStrike" kern="0" cap="none" spc="0" normalizeH="0" baseline="0" noProof="0" dirty="0">
                    <a:ln>
                      <a:noFill/>
                    </a:ln>
                    <a:solidFill>
                      <a:schemeClr val="bg1"/>
                    </a:solidFill>
                    <a:effectLst/>
                    <a:uLnTx/>
                    <a:uFillTx/>
                    <a:latin typeface="+mj-lt"/>
                    <a:ea typeface="+mj-ea"/>
                    <a:cs typeface="+mj-cs"/>
                  </a:endParaRPr>
                </a:p>
              </p:txBody>
            </p:sp>
            <p:grpSp>
              <p:nvGrpSpPr>
                <p:cNvPr id="1320" name="Group 134"/>
                <p:cNvGrpSpPr/>
                <p:nvPr/>
              </p:nvGrpSpPr>
              <p:grpSpPr>
                <a:xfrm>
                  <a:off x="166963" y="4900238"/>
                  <a:ext cx="2213812" cy="1046746"/>
                  <a:chOff x="613629" y="5301208"/>
                  <a:chExt cx="1438091" cy="432048"/>
                </a:xfrm>
              </p:grpSpPr>
              <p:sp>
                <p:nvSpPr>
                  <p:cNvPr id="132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I/O Personality</a:t>
                    </a:r>
                    <a:endParaRPr lang="en-GB" sz="100" dirty="0">
                      <a:solidFill>
                        <a:schemeClr val="bg1"/>
                      </a:solidFill>
                    </a:endParaRPr>
                  </a:p>
                </p:txBody>
              </p:sp>
              <p:sp>
                <p:nvSpPr>
                  <p:cNvPr id="132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Display Optional</a:t>
                    </a:r>
                    <a:endParaRPr lang="en-GB" sz="100" dirty="0">
                      <a:solidFill>
                        <a:schemeClr val="bg1"/>
                      </a:solidFill>
                    </a:endParaRPr>
                  </a:p>
                </p:txBody>
              </p:sp>
              <p:sp>
                <p:nvSpPr>
                  <p:cNvPr id="1323" name="Rectangle 132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solidFill>
                          <a:schemeClr val="bg1"/>
                        </a:solidFill>
                      </a:rPr>
                      <a:t>CPU</a:t>
                    </a:r>
                    <a:endParaRPr lang="en-GB" sz="100" b="1" dirty="0">
                      <a:solidFill>
                        <a:schemeClr val="bg1"/>
                      </a:solidFill>
                    </a:endParaRPr>
                  </a:p>
                </p:txBody>
              </p:sp>
              <p:sp>
                <p:nvSpPr>
                  <p:cNvPr id="132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solidFill>
                          <a:schemeClr val="bg1"/>
                        </a:solidFill>
                      </a:rPr>
                      <a:t>Comms Personality</a:t>
                    </a:r>
                    <a:endParaRPr lang="en-GB" sz="100" dirty="0">
                      <a:solidFill>
                        <a:schemeClr val="bg1"/>
                      </a:solidFill>
                    </a:endParaRPr>
                  </a:p>
                </p:txBody>
              </p:sp>
            </p:grpSp>
          </p:grpSp>
        </p:grpSp>
        <p:sp>
          <p:nvSpPr>
            <p:cNvPr id="1852" name="Lightning Bolt 1851"/>
            <p:cNvSpPr/>
            <p:nvPr/>
          </p:nvSpPr>
          <p:spPr bwMode="auto">
            <a:xfrm>
              <a:off x="3279648" y="3986784"/>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53" name="Lightning Bolt 1852"/>
            <p:cNvSpPr/>
            <p:nvPr/>
          </p:nvSpPr>
          <p:spPr bwMode="auto">
            <a:xfrm rot="18321818">
              <a:off x="3413760" y="2828545"/>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54" name="Lightning Bolt 1853"/>
            <p:cNvSpPr/>
            <p:nvPr/>
          </p:nvSpPr>
          <p:spPr bwMode="auto">
            <a:xfrm rot="7385878">
              <a:off x="3035808" y="1670304"/>
              <a:ext cx="316992" cy="316992"/>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519" name="TextBox 1518"/>
          <p:cNvSpPr txBox="1"/>
          <p:nvPr/>
        </p:nvSpPr>
        <p:spPr>
          <a:xfrm>
            <a:off x="495080" y="4210982"/>
            <a:ext cx="7937798" cy="584775"/>
          </a:xfrm>
          <a:prstGeom prst="rect">
            <a:avLst/>
          </a:prstGeom>
          <a:noFill/>
        </p:spPr>
        <p:txBody>
          <a:bodyPr wrap="square" rtlCol="0">
            <a:spAutoFit/>
          </a:bodyPr>
          <a:lstStyle/>
          <a:p>
            <a:pPr algn="ctr"/>
            <a:r>
              <a:rPr lang="en-US" sz="1600" dirty="0" smtClean="0">
                <a:solidFill>
                  <a:schemeClr val="tx1"/>
                </a:solidFill>
              </a:rPr>
              <a:t>…all meshed together </a:t>
            </a:r>
            <a:r>
              <a:rPr lang="en-US" sz="1600" dirty="0"/>
              <a:t>communicating via the </a:t>
            </a:r>
            <a:r>
              <a:rPr lang="en-US" sz="1600" i="1" dirty="0"/>
              <a:t>highly localized fog of </a:t>
            </a:r>
            <a:r>
              <a:rPr lang="en-US" sz="1600" dirty="0" smtClean="0"/>
              <a:t>communications that “clings” to the process equipment</a:t>
            </a:r>
            <a:r>
              <a:rPr lang="en-US" sz="1600" dirty="0"/>
              <a:t> </a:t>
            </a:r>
            <a:r>
              <a:rPr lang="en-US" sz="1600" dirty="0" smtClean="0"/>
              <a:t>only</a:t>
            </a:r>
            <a:endParaRPr lang="en-US" sz="1600" dirty="0">
              <a:solidFill>
                <a:schemeClr val="tx1"/>
              </a:solidFill>
            </a:endParaRPr>
          </a:p>
        </p:txBody>
      </p:sp>
      <p:grpSp>
        <p:nvGrpSpPr>
          <p:cNvPr id="3" name="Group 2"/>
          <p:cNvGrpSpPr/>
          <p:nvPr/>
        </p:nvGrpSpPr>
        <p:grpSpPr>
          <a:xfrm>
            <a:off x="1951" y="719309"/>
            <a:ext cx="3381097" cy="1312763"/>
            <a:chOff x="1951" y="719309"/>
            <a:chExt cx="3381097" cy="1312763"/>
          </a:xfrm>
        </p:grpSpPr>
        <p:grpSp>
          <p:nvGrpSpPr>
            <p:cNvPr id="1518" name="Group 1517"/>
            <p:cNvGrpSpPr/>
            <p:nvPr/>
          </p:nvGrpSpPr>
          <p:grpSpPr>
            <a:xfrm>
              <a:off x="657550" y="940060"/>
              <a:ext cx="2725498" cy="1092012"/>
              <a:chOff x="832658" y="360591"/>
              <a:chExt cx="5484004" cy="2929666"/>
            </a:xfrm>
          </p:grpSpPr>
          <p:sp>
            <p:nvSpPr>
              <p:cNvPr id="1451" name="Lightning Bolt 1450"/>
              <p:cNvSpPr/>
              <p:nvPr/>
            </p:nvSpPr>
            <p:spPr bwMode="auto">
              <a:xfrm rot="17767889">
                <a:off x="5213416" y="2052594"/>
                <a:ext cx="843689" cy="290515"/>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452" name="Lightning Bolt 1451"/>
              <p:cNvSpPr/>
              <p:nvPr/>
            </p:nvSpPr>
            <p:spPr bwMode="auto">
              <a:xfrm rot="3712407">
                <a:off x="3116392" y="2723155"/>
                <a:ext cx="843689" cy="290515"/>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453" name="Lightning Bolt 1452"/>
              <p:cNvSpPr/>
              <p:nvPr/>
            </p:nvSpPr>
            <p:spPr bwMode="auto">
              <a:xfrm rot="7036077">
                <a:off x="556071" y="2528082"/>
                <a:ext cx="843689" cy="290515"/>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454" name="Cloud Callout 1453"/>
              <p:cNvSpPr/>
              <p:nvPr/>
            </p:nvSpPr>
            <p:spPr bwMode="auto">
              <a:xfrm>
                <a:off x="939277" y="2215084"/>
                <a:ext cx="4730003" cy="461419"/>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300" i="1" dirty="0" smtClean="0">
                    <a:latin typeface="Arial" pitchFamily="34" charset="0"/>
                  </a:rPr>
                  <a:t>Wireless </a:t>
                </a:r>
                <a:r>
                  <a:rPr lang="en-GB" sz="300" dirty="0" smtClean="0">
                    <a:latin typeface="Arial" pitchFamily="34" charset="0"/>
                  </a:rPr>
                  <a:t>Spinal Cord – High-Speed Control &amp; I/O Network</a:t>
                </a:r>
              </a:p>
            </p:txBody>
          </p:sp>
          <p:grpSp>
            <p:nvGrpSpPr>
              <p:cNvPr id="1455" name="Group 1454"/>
              <p:cNvGrpSpPr/>
              <p:nvPr/>
            </p:nvGrpSpPr>
            <p:grpSpPr>
              <a:xfrm>
                <a:off x="1289070" y="360591"/>
                <a:ext cx="5027592" cy="2637652"/>
                <a:chOff x="106446" y="214287"/>
                <a:chExt cx="5027592" cy="2637652"/>
              </a:xfrm>
            </p:grpSpPr>
            <p:grpSp>
              <p:nvGrpSpPr>
                <p:cNvPr id="1456" name="Group 226"/>
                <p:cNvGrpSpPr/>
                <p:nvPr/>
              </p:nvGrpSpPr>
              <p:grpSpPr>
                <a:xfrm>
                  <a:off x="2061532" y="1651219"/>
                  <a:ext cx="345642" cy="539204"/>
                  <a:chOff x="3539885" y="2924944"/>
                  <a:chExt cx="600067" cy="936104"/>
                </a:xfrm>
              </p:grpSpPr>
              <p:sp>
                <p:nvSpPr>
                  <p:cNvPr id="1514" name="Rectangle 6"/>
                  <p:cNvSpPr>
                    <a:spLocks noChangeArrowheads="1"/>
                  </p:cNvSpPr>
                  <p:nvPr/>
                </p:nvSpPr>
                <p:spPr bwMode="auto">
                  <a:xfrm>
                    <a:off x="363589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100" dirty="0"/>
                  </a:p>
                </p:txBody>
              </p:sp>
              <p:grpSp>
                <p:nvGrpSpPr>
                  <p:cNvPr id="1515" name="Group 216"/>
                  <p:cNvGrpSpPr/>
                  <p:nvPr/>
                </p:nvGrpSpPr>
                <p:grpSpPr>
                  <a:xfrm>
                    <a:off x="3539885" y="2996952"/>
                    <a:ext cx="504056" cy="864096"/>
                    <a:chOff x="3419872" y="2996952"/>
                    <a:chExt cx="504056" cy="864096"/>
                  </a:xfrm>
                </p:grpSpPr>
                <p:sp>
                  <p:nvSpPr>
                    <p:cNvPr id="1516" name="Rectangle 6"/>
                    <p:cNvSpPr>
                      <a:spLocks noChangeArrowheads="1"/>
                    </p:cNvSpPr>
                    <p:nvPr/>
                  </p:nvSpPr>
                  <p:spPr bwMode="auto">
                    <a:xfrm>
                      <a:off x="3419872"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Batch Brain</a:t>
                      </a:r>
                    </a:p>
                  </p:txBody>
                </p:sp>
                <p:sp>
                  <p:nvSpPr>
                    <p:cNvPr id="1517" name="Left-Right Arrow 8"/>
                    <p:cNvSpPr/>
                    <p:nvPr/>
                  </p:nvSpPr>
                  <p:spPr bwMode="auto">
                    <a:xfrm rot="5400000">
                      <a:off x="3563888"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grpSp>
            </p:grpSp>
            <p:grpSp>
              <p:nvGrpSpPr>
                <p:cNvPr id="1457" name="Group 227"/>
                <p:cNvGrpSpPr/>
                <p:nvPr/>
              </p:nvGrpSpPr>
              <p:grpSpPr>
                <a:xfrm>
                  <a:off x="2564960" y="1651219"/>
                  <a:ext cx="317991" cy="539204"/>
                  <a:chOff x="4451986" y="2924944"/>
                  <a:chExt cx="552062" cy="936104"/>
                </a:xfrm>
              </p:grpSpPr>
              <p:sp>
                <p:nvSpPr>
                  <p:cNvPr id="1510" name="Rectangle 6"/>
                  <p:cNvSpPr>
                    <a:spLocks noChangeArrowheads="1"/>
                  </p:cNvSpPr>
                  <p:nvPr/>
                </p:nvSpPr>
                <p:spPr bwMode="auto">
                  <a:xfrm>
                    <a:off x="4499992"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100" dirty="0"/>
                  </a:p>
                </p:txBody>
              </p:sp>
              <p:grpSp>
                <p:nvGrpSpPr>
                  <p:cNvPr id="1511" name="Group 215"/>
                  <p:cNvGrpSpPr/>
                  <p:nvPr/>
                </p:nvGrpSpPr>
                <p:grpSpPr>
                  <a:xfrm>
                    <a:off x="4451986" y="2996952"/>
                    <a:ext cx="504056" cy="864096"/>
                    <a:chOff x="3995936" y="2996952"/>
                    <a:chExt cx="504056" cy="864096"/>
                  </a:xfrm>
                </p:grpSpPr>
                <p:sp>
                  <p:nvSpPr>
                    <p:cNvPr id="1512" name="Rectangle 6"/>
                    <p:cNvSpPr>
                      <a:spLocks noChangeArrowheads="1"/>
                    </p:cNvSpPr>
                    <p:nvPr/>
                  </p:nvSpPr>
                  <p:spPr bwMode="auto">
                    <a:xfrm>
                      <a:off x="3995936"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err="1" smtClean="0"/>
                        <a:t>Analog</a:t>
                      </a:r>
                      <a:r>
                        <a:rPr lang="en-GB" sz="100" dirty="0" smtClean="0"/>
                        <a:t> Brain</a:t>
                      </a:r>
                      <a:endParaRPr lang="en-GB" sz="100" dirty="0"/>
                    </a:p>
                  </p:txBody>
                </p:sp>
                <p:sp>
                  <p:nvSpPr>
                    <p:cNvPr id="1513" name="Left-Right Arrow 13"/>
                    <p:cNvSpPr/>
                    <p:nvPr/>
                  </p:nvSpPr>
                  <p:spPr bwMode="auto">
                    <a:xfrm rot="5400000">
                      <a:off x="413995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grpSp>
            </p:grpSp>
            <p:grpSp>
              <p:nvGrpSpPr>
                <p:cNvPr id="1458" name="Group 252"/>
                <p:cNvGrpSpPr/>
                <p:nvPr/>
              </p:nvGrpSpPr>
              <p:grpSpPr>
                <a:xfrm>
                  <a:off x="3051927" y="1651212"/>
                  <a:ext cx="331816" cy="539202"/>
                  <a:chOff x="6012160" y="2924944"/>
                  <a:chExt cx="576064" cy="936104"/>
                </a:xfrm>
              </p:grpSpPr>
              <p:grpSp>
                <p:nvGrpSpPr>
                  <p:cNvPr id="1506" name="Group 228"/>
                  <p:cNvGrpSpPr/>
                  <p:nvPr/>
                </p:nvGrpSpPr>
                <p:grpSpPr>
                  <a:xfrm>
                    <a:off x="6012160" y="2924944"/>
                    <a:ext cx="576064" cy="751458"/>
                    <a:chOff x="5364088" y="2924944"/>
                    <a:chExt cx="576064" cy="751458"/>
                  </a:xfrm>
                </p:grpSpPr>
                <p:sp>
                  <p:nvSpPr>
                    <p:cNvPr id="1508" name="Rectangle 6"/>
                    <p:cNvSpPr>
                      <a:spLocks noChangeArrowheads="1"/>
                    </p:cNvSpPr>
                    <p:nvPr/>
                  </p:nvSpPr>
                  <p:spPr bwMode="auto">
                    <a:xfrm>
                      <a:off x="543609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100" dirty="0"/>
                    </a:p>
                  </p:txBody>
                </p:sp>
                <p:sp>
                  <p:nvSpPr>
                    <p:cNvPr id="1509" name="Rectangle 6"/>
                    <p:cNvSpPr>
                      <a:spLocks noChangeArrowheads="1"/>
                    </p:cNvSpPr>
                    <p:nvPr/>
                  </p:nvSpPr>
                  <p:spPr bwMode="auto">
                    <a:xfrm>
                      <a:off x="5364088"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Pain Centre</a:t>
                      </a:r>
                      <a:endParaRPr lang="en-GB" sz="100" dirty="0"/>
                    </a:p>
                  </p:txBody>
                </p:sp>
              </p:grpSp>
              <p:sp>
                <p:nvSpPr>
                  <p:cNvPr id="1507" name="Left-Right Arrow 1506"/>
                  <p:cNvSpPr/>
                  <p:nvPr/>
                </p:nvSpPr>
                <p:spPr bwMode="auto">
                  <a:xfrm rot="5400000">
                    <a:off x="612017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grpSp>
            <p:grpSp>
              <p:nvGrpSpPr>
                <p:cNvPr id="1459" name="Group 263"/>
                <p:cNvGrpSpPr/>
                <p:nvPr/>
              </p:nvGrpSpPr>
              <p:grpSpPr>
                <a:xfrm>
                  <a:off x="1600230" y="1651216"/>
                  <a:ext cx="331816" cy="539202"/>
                  <a:chOff x="2483768" y="2924944"/>
                  <a:chExt cx="576064" cy="936104"/>
                </a:xfrm>
              </p:grpSpPr>
              <p:sp>
                <p:nvSpPr>
                  <p:cNvPr id="1503" name="Rectangle 6"/>
                  <p:cNvSpPr>
                    <a:spLocks noChangeArrowheads="1"/>
                  </p:cNvSpPr>
                  <p:nvPr/>
                </p:nvSpPr>
                <p:spPr bwMode="auto">
                  <a:xfrm>
                    <a:off x="255577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100" dirty="0"/>
                  </a:p>
                </p:txBody>
              </p:sp>
              <p:sp>
                <p:nvSpPr>
                  <p:cNvPr id="1504" name="Rectangle 6"/>
                  <p:cNvSpPr>
                    <a:spLocks noChangeArrowheads="1"/>
                  </p:cNvSpPr>
                  <p:nvPr/>
                </p:nvSpPr>
                <p:spPr bwMode="auto">
                  <a:xfrm>
                    <a:off x="2483768"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Voice Box</a:t>
                    </a:r>
                    <a:endParaRPr lang="en-GB" sz="100" dirty="0"/>
                  </a:p>
                </p:txBody>
              </p:sp>
              <p:sp>
                <p:nvSpPr>
                  <p:cNvPr id="1505" name="Left-Right Arrow 1504"/>
                  <p:cNvSpPr/>
                  <p:nvPr/>
                </p:nvSpPr>
                <p:spPr bwMode="auto">
                  <a:xfrm rot="5400000">
                    <a:off x="2627784"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grpSp>
            <p:grpSp>
              <p:nvGrpSpPr>
                <p:cNvPr id="1460" name="Group 259"/>
                <p:cNvGrpSpPr/>
                <p:nvPr/>
              </p:nvGrpSpPr>
              <p:grpSpPr>
                <a:xfrm>
                  <a:off x="521827" y="1402350"/>
                  <a:ext cx="4147705" cy="248862"/>
                  <a:chOff x="611560" y="2492896"/>
                  <a:chExt cx="7200800" cy="432048"/>
                </a:xfrm>
              </p:grpSpPr>
              <p:sp>
                <p:nvSpPr>
                  <p:cNvPr id="1501" name="Left-Right Arrow 1500"/>
                  <p:cNvSpPr/>
                  <p:nvPr/>
                </p:nvSpPr>
                <p:spPr bwMode="auto">
                  <a:xfrm>
                    <a:off x="611560" y="2492896"/>
                    <a:ext cx="7200800" cy="360040"/>
                  </a:xfrm>
                  <a:prstGeom prst="leftRightArrow">
                    <a:avLst/>
                  </a:prstGeom>
                  <a:solidFill>
                    <a:schemeClr val="bg1">
                      <a:lumMod val="6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 b="1" i="0" u="none" strike="noStrike" cap="none" normalizeH="0" baseline="0" dirty="0" smtClean="0">
                        <a:ln>
                          <a:noFill/>
                        </a:ln>
                        <a:solidFill>
                          <a:schemeClr val="tx1"/>
                        </a:solidFill>
                        <a:effectLst/>
                        <a:latin typeface="Arial" pitchFamily="34" charset="0"/>
                      </a:rPr>
                      <a:t>Enterprise</a:t>
                    </a:r>
                    <a:r>
                      <a:rPr kumimoji="0" lang="en-GB" sz="100" b="1" i="0" u="none" strike="noStrike" cap="none" normalizeH="0" dirty="0" smtClean="0">
                        <a:ln>
                          <a:noFill/>
                        </a:ln>
                        <a:solidFill>
                          <a:schemeClr val="tx1"/>
                        </a:solidFill>
                        <a:effectLst/>
                        <a:latin typeface="Arial" pitchFamily="34" charset="0"/>
                      </a:rPr>
                      <a:t> Service Bus (ESB)</a:t>
                    </a:r>
                    <a:endParaRPr kumimoji="0" lang="en-GB" sz="100" b="1" i="0" u="none" strike="noStrike" cap="none" normalizeH="0" baseline="0" dirty="0" smtClean="0">
                      <a:ln>
                        <a:noFill/>
                      </a:ln>
                      <a:solidFill>
                        <a:schemeClr val="tx1"/>
                      </a:solidFill>
                      <a:effectLst/>
                      <a:latin typeface="Arial" pitchFamily="34" charset="0"/>
                    </a:endParaRPr>
                  </a:p>
                </p:txBody>
              </p:sp>
              <p:sp>
                <p:nvSpPr>
                  <p:cNvPr id="1502" name="Left-Right Arrow 1501"/>
                  <p:cNvSpPr/>
                  <p:nvPr/>
                </p:nvSpPr>
                <p:spPr bwMode="auto">
                  <a:xfrm rot="5400000">
                    <a:off x="2663788" y="274492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grpSp>
            <p:grpSp>
              <p:nvGrpSpPr>
                <p:cNvPr id="1461" name="Group 255"/>
                <p:cNvGrpSpPr/>
                <p:nvPr/>
              </p:nvGrpSpPr>
              <p:grpSpPr>
                <a:xfrm>
                  <a:off x="314441" y="1609735"/>
                  <a:ext cx="1119880" cy="580679"/>
                  <a:chOff x="395536" y="2852936"/>
                  <a:chExt cx="1944216" cy="1008112"/>
                </a:xfrm>
              </p:grpSpPr>
              <p:sp>
                <p:nvSpPr>
                  <p:cNvPr id="1496" name="Rectangle 6"/>
                  <p:cNvSpPr>
                    <a:spLocks noChangeArrowheads="1"/>
                  </p:cNvSpPr>
                  <p:nvPr/>
                </p:nvSpPr>
                <p:spPr bwMode="auto">
                  <a:xfrm>
                    <a:off x="395536" y="2852936"/>
                    <a:ext cx="1944216" cy="864096"/>
                  </a:xfrm>
                  <a:prstGeom prst="cloudCallout">
                    <a:avLst>
                      <a:gd name="adj1" fmla="val -28917"/>
                      <a:gd name="adj2" fmla="val 50441"/>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r>
                      <a:rPr lang="en-GB" sz="100" dirty="0" smtClean="0"/>
                      <a:t> Operator Decision</a:t>
                    </a:r>
                    <a:br>
                      <a:rPr lang="en-GB" sz="100" dirty="0" smtClean="0"/>
                    </a:br>
                    <a:r>
                      <a:rPr lang="en-GB" sz="100" dirty="0" smtClean="0"/>
                      <a:t>     Support Centre</a:t>
                    </a:r>
                  </a:p>
                  <a:p>
                    <a:endParaRPr lang="en-GB" sz="100" dirty="0" smtClean="0"/>
                  </a:p>
                  <a:p>
                    <a:r>
                      <a:rPr lang="en-GB" sz="100" dirty="0" smtClean="0"/>
                      <a:t>          Eyes</a:t>
                    </a:r>
                    <a:endParaRPr lang="en-GB" sz="100" dirty="0"/>
                  </a:p>
                </p:txBody>
              </p:sp>
              <p:pic>
                <p:nvPicPr>
                  <p:cNvPr id="149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2996952"/>
                    <a:ext cx="577123" cy="584076"/>
                  </a:xfrm>
                  <a:prstGeom prst="rect">
                    <a:avLst/>
                  </a:prstGeom>
                  <a:noFill/>
                  <a:ln w="9525">
                    <a:noFill/>
                    <a:miter lim="800000"/>
                    <a:headEnd/>
                    <a:tailEnd/>
                  </a:ln>
                </p:spPr>
              </p:pic>
              <p:sp>
                <p:nvSpPr>
                  <p:cNvPr id="1498" name="Left-Right Arrow 1497"/>
                  <p:cNvSpPr/>
                  <p:nvPr/>
                </p:nvSpPr>
                <p:spPr bwMode="auto">
                  <a:xfrm rot="5400000">
                    <a:off x="1583668"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sp>
                <p:nvSpPr>
                  <p:cNvPr id="1499" name="Left-Right Arrow 1498"/>
                  <p:cNvSpPr/>
                  <p:nvPr/>
                </p:nvSpPr>
                <p:spPr bwMode="auto">
                  <a:xfrm rot="5400000">
                    <a:off x="71957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pic>
                <p:nvPicPr>
                  <p:cNvPr id="150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3140968"/>
                    <a:ext cx="216025" cy="381863"/>
                  </a:xfrm>
                  <a:prstGeom prst="rect">
                    <a:avLst/>
                  </a:prstGeom>
                  <a:noFill/>
                  <a:ln w="9525">
                    <a:noFill/>
                    <a:miter lim="800000"/>
                    <a:headEnd/>
                    <a:tailEnd/>
                  </a:ln>
                </p:spPr>
              </p:pic>
            </p:grpSp>
            <p:grpSp>
              <p:nvGrpSpPr>
                <p:cNvPr id="1462" name="Group 257"/>
                <p:cNvGrpSpPr/>
                <p:nvPr/>
              </p:nvGrpSpPr>
              <p:grpSpPr>
                <a:xfrm>
                  <a:off x="3378161" y="214287"/>
                  <a:ext cx="1755877" cy="1243995"/>
                  <a:chOff x="5786443" y="214290"/>
                  <a:chExt cx="3048364" cy="2159688"/>
                </a:xfrm>
              </p:grpSpPr>
              <p:sp>
                <p:nvSpPr>
                  <p:cNvPr id="1485" name="Cloud Callout 1484"/>
                  <p:cNvSpPr/>
                  <p:nvPr/>
                </p:nvSpPr>
                <p:spPr bwMode="auto">
                  <a:xfrm>
                    <a:off x="6588224" y="980728"/>
                    <a:ext cx="1656184" cy="792088"/>
                  </a:xfrm>
                  <a:prstGeom prst="cloudCallout">
                    <a:avLst>
                      <a:gd name="adj1" fmla="val -14982"/>
                      <a:gd name="adj2" fmla="val 44574"/>
                    </a:avLst>
                  </a:prstGeom>
                  <a:solidFill>
                    <a:schemeClr val="bg1">
                      <a:lumMod val="85000"/>
                    </a:schemeClr>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1"/>
                        </a:solidFill>
                        <a:effectLst/>
                        <a:latin typeface="Arial" pitchFamily="34" charset="0"/>
                      </a:rPr>
                      <a:t>Web</a:t>
                    </a:r>
                  </a:p>
                </p:txBody>
              </p:sp>
              <p:sp>
                <p:nvSpPr>
                  <p:cNvPr id="1486" name="Left-Right Arrow 1485"/>
                  <p:cNvSpPr/>
                  <p:nvPr/>
                </p:nvSpPr>
                <p:spPr bwMode="auto">
                  <a:xfrm rot="5949510">
                    <a:off x="6697180" y="1880178"/>
                    <a:ext cx="808046" cy="179553"/>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pic>
                <p:nvPicPr>
                  <p:cNvPr id="14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332656"/>
                    <a:ext cx="577123" cy="584076"/>
                  </a:xfrm>
                  <a:prstGeom prst="rect">
                    <a:avLst/>
                  </a:prstGeom>
                  <a:noFill/>
                  <a:ln w="9525">
                    <a:noFill/>
                    <a:miter lim="800000"/>
                    <a:headEnd/>
                    <a:tailEnd/>
                  </a:ln>
                </p:spPr>
              </p:pic>
              <p:pic>
                <p:nvPicPr>
                  <p:cNvPr id="1488"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60432" y="620688"/>
                    <a:ext cx="216025" cy="381863"/>
                  </a:xfrm>
                  <a:prstGeom prst="rect">
                    <a:avLst/>
                  </a:prstGeom>
                  <a:noFill/>
                  <a:ln w="9525">
                    <a:noFill/>
                    <a:miter lim="800000"/>
                    <a:headEnd/>
                    <a:tailEnd/>
                  </a:ln>
                </p:spPr>
              </p:pic>
              <p:pic>
                <p:nvPicPr>
                  <p:cNvPr id="148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764704"/>
                    <a:ext cx="577123" cy="584076"/>
                  </a:xfrm>
                  <a:prstGeom prst="rect">
                    <a:avLst/>
                  </a:prstGeom>
                  <a:noFill/>
                  <a:ln w="9525">
                    <a:noFill/>
                    <a:miter lim="800000"/>
                    <a:headEnd/>
                    <a:tailEnd/>
                  </a:ln>
                </p:spPr>
              </p:pic>
              <p:sp>
                <p:nvSpPr>
                  <p:cNvPr id="1490" name="Left-Right Arrow 1489"/>
                  <p:cNvSpPr/>
                  <p:nvPr/>
                </p:nvSpPr>
                <p:spPr bwMode="auto">
                  <a:xfrm rot="1577081">
                    <a:off x="6325687" y="1209238"/>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sp>
                <p:nvSpPr>
                  <p:cNvPr id="1491" name="Left-Right Arrow 1490"/>
                  <p:cNvSpPr/>
                  <p:nvPr/>
                </p:nvSpPr>
                <p:spPr bwMode="auto">
                  <a:xfrm rot="19572468">
                    <a:off x="8053880" y="1065223"/>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sp>
                <p:nvSpPr>
                  <p:cNvPr id="1492" name="Left-Right Arrow 1491"/>
                  <p:cNvSpPr/>
                  <p:nvPr/>
                </p:nvSpPr>
                <p:spPr bwMode="auto">
                  <a:xfrm rot="5243723">
                    <a:off x="7209997" y="877402"/>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sp>
                <p:nvSpPr>
                  <p:cNvPr id="1493" name="Rectangle 1492"/>
                  <p:cNvSpPr/>
                  <p:nvPr/>
                </p:nvSpPr>
                <p:spPr>
                  <a:xfrm>
                    <a:off x="5786443" y="1428734"/>
                    <a:ext cx="829868" cy="573403"/>
                  </a:xfrm>
                  <a:prstGeom prst="rect">
                    <a:avLst/>
                  </a:prstGeom>
                </p:spPr>
                <p:txBody>
                  <a:bodyPr wrap="none">
                    <a:spAutoFit/>
                  </a:bodyPr>
                  <a:lstStyle/>
                  <a:p>
                    <a:r>
                      <a:rPr lang="en-GB" sz="100" b="1" dirty="0" smtClean="0"/>
                      <a:t>Operator</a:t>
                    </a:r>
                    <a:br>
                      <a:rPr lang="en-GB" sz="100" b="1" dirty="0" smtClean="0"/>
                    </a:br>
                    <a:r>
                      <a:rPr lang="en-GB" sz="100" b="1" dirty="0" smtClean="0"/>
                      <a:t> Station</a:t>
                    </a:r>
                    <a:endParaRPr lang="en-GB" sz="600" dirty="0"/>
                  </a:p>
                </p:txBody>
              </p:sp>
              <p:sp>
                <p:nvSpPr>
                  <p:cNvPr id="1494" name="Rectangle 1493"/>
                  <p:cNvSpPr/>
                  <p:nvPr/>
                </p:nvSpPr>
                <p:spPr>
                  <a:xfrm>
                    <a:off x="7730561" y="214290"/>
                    <a:ext cx="1104246" cy="573403"/>
                  </a:xfrm>
                  <a:prstGeom prst="rect">
                    <a:avLst/>
                  </a:prstGeom>
                </p:spPr>
                <p:txBody>
                  <a:bodyPr wrap="none">
                    <a:spAutoFit/>
                  </a:bodyPr>
                  <a:lstStyle/>
                  <a:p>
                    <a:pPr algn="ctr"/>
                    <a:r>
                      <a:rPr lang="en-GB" sz="100" b="1" dirty="0" smtClean="0"/>
                      <a:t>Unified Configuration</a:t>
                    </a:r>
                    <a:br>
                      <a:rPr lang="en-GB" sz="100" b="1" dirty="0" smtClean="0"/>
                    </a:br>
                    <a:r>
                      <a:rPr lang="en-GB" sz="100" b="1" dirty="0" smtClean="0"/>
                      <a:t>Environment</a:t>
                    </a:r>
                    <a:endParaRPr lang="en-GB" sz="600" dirty="0"/>
                  </a:p>
                </p:txBody>
              </p:sp>
              <p:pic>
                <p:nvPicPr>
                  <p:cNvPr id="1495" name="Picture 9"/>
                  <p:cNvPicPr>
                    <a:picLocks noChangeAspect="1" noChangeArrowheads="1"/>
                  </p:cNvPicPr>
                  <p:nvPr/>
                </p:nvPicPr>
                <p:blipFill>
                  <a:blip r:embed="rId5" cstate="print"/>
                  <a:srcRect/>
                  <a:stretch>
                    <a:fillRect/>
                  </a:stretch>
                </p:blipFill>
                <p:spPr bwMode="auto">
                  <a:xfrm>
                    <a:off x="6804248" y="1848247"/>
                    <a:ext cx="561975" cy="284609"/>
                  </a:xfrm>
                  <a:prstGeom prst="rect">
                    <a:avLst/>
                  </a:prstGeom>
                  <a:noFill/>
                  <a:ln w="9525">
                    <a:noFill/>
                    <a:miter lim="800000"/>
                    <a:headEnd/>
                    <a:tailEnd/>
                  </a:ln>
                </p:spPr>
              </p:pic>
            </p:grpSp>
            <p:grpSp>
              <p:nvGrpSpPr>
                <p:cNvPr id="1463" name="Group 272"/>
                <p:cNvGrpSpPr/>
                <p:nvPr/>
              </p:nvGrpSpPr>
              <p:grpSpPr>
                <a:xfrm>
                  <a:off x="148533" y="821671"/>
                  <a:ext cx="3110779" cy="622156"/>
                  <a:chOff x="179512" y="1484784"/>
                  <a:chExt cx="5400600" cy="1080120"/>
                </a:xfrm>
              </p:grpSpPr>
              <p:grpSp>
                <p:nvGrpSpPr>
                  <p:cNvPr id="1469" name="Group 256"/>
                  <p:cNvGrpSpPr/>
                  <p:nvPr/>
                </p:nvGrpSpPr>
                <p:grpSpPr>
                  <a:xfrm>
                    <a:off x="179512" y="1484784"/>
                    <a:ext cx="5400600" cy="1080120"/>
                    <a:chOff x="179512" y="1484784"/>
                    <a:chExt cx="5400600" cy="1080120"/>
                  </a:xfrm>
                </p:grpSpPr>
                <p:sp>
                  <p:nvSpPr>
                    <p:cNvPr id="1471" name="Cloud Callout 1470"/>
                    <p:cNvSpPr/>
                    <p:nvPr/>
                  </p:nvSpPr>
                  <p:spPr bwMode="auto">
                    <a:xfrm>
                      <a:off x="1403648" y="1484784"/>
                      <a:ext cx="4176464" cy="1008112"/>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600" b="0" i="0" u="none" strike="noStrike" cap="none" normalizeH="0" baseline="0" smtClean="0">
                        <a:ln>
                          <a:noFill/>
                        </a:ln>
                        <a:solidFill>
                          <a:schemeClr val="tx1"/>
                        </a:solidFill>
                        <a:effectLst/>
                        <a:latin typeface="Arial" pitchFamily="34" charset="0"/>
                      </a:endParaRPr>
                    </a:p>
                  </p:txBody>
                </p:sp>
                <p:grpSp>
                  <p:nvGrpSpPr>
                    <p:cNvPr id="1472" name="Group 205"/>
                    <p:cNvGrpSpPr/>
                    <p:nvPr/>
                  </p:nvGrpSpPr>
                  <p:grpSpPr>
                    <a:xfrm>
                      <a:off x="1835696" y="1772816"/>
                      <a:ext cx="577123" cy="792088"/>
                      <a:chOff x="2699792" y="1772816"/>
                      <a:chExt cx="577123" cy="792088"/>
                    </a:xfrm>
                  </p:grpSpPr>
                  <p:sp>
                    <p:nvSpPr>
                      <p:cNvPr id="1483" name="Left-Right Arrow 1482"/>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pic>
                    <p:nvPicPr>
                      <p:cNvPr id="148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grpSp>
                  <p:nvGrpSpPr>
                    <p:cNvPr id="1473" name="Group 206"/>
                    <p:cNvGrpSpPr/>
                    <p:nvPr/>
                  </p:nvGrpSpPr>
                  <p:grpSpPr>
                    <a:xfrm>
                      <a:off x="2483768" y="1772816"/>
                      <a:ext cx="577123" cy="792088"/>
                      <a:chOff x="2699792" y="1772816"/>
                      <a:chExt cx="577123" cy="792088"/>
                    </a:xfrm>
                  </p:grpSpPr>
                  <p:sp>
                    <p:nvSpPr>
                      <p:cNvPr id="1481" name="Left-Right Arrow 1480"/>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pic>
                    <p:nvPicPr>
                      <p:cNvPr id="148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grpSp>
                  <p:nvGrpSpPr>
                    <p:cNvPr id="1474" name="Group 209"/>
                    <p:cNvGrpSpPr/>
                    <p:nvPr/>
                  </p:nvGrpSpPr>
                  <p:grpSpPr>
                    <a:xfrm>
                      <a:off x="3059832" y="1772816"/>
                      <a:ext cx="577123" cy="792088"/>
                      <a:chOff x="2699792" y="1772816"/>
                      <a:chExt cx="577123" cy="792088"/>
                    </a:xfrm>
                  </p:grpSpPr>
                  <p:sp>
                    <p:nvSpPr>
                      <p:cNvPr id="1479" name="Left-Right Arrow 1478"/>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pic>
                    <p:nvPicPr>
                      <p:cNvPr id="148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pic>
                  <p:nvPicPr>
                    <p:cNvPr id="14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1700808"/>
                      <a:ext cx="720080" cy="601479"/>
                    </a:xfrm>
                    <a:prstGeom prst="rect">
                      <a:avLst/>
                    </a:prstGeom>
                    <a:noFill/>
                    <a:ln w="9525">
                      <a:noFill/>
                      <a:miter lim="800000"/>
                      <a:headEnd/>
                      <a:tailEnd/>
                    </a:ln>
                  </p:spPr>
                </p:pic>
                <p:sp>
                  <p:nvSpPr>
                    <p:cNvPr id="1476" name="Left-Right Arrow 1475"/>
                    <p:cNvSpPr/>
                    <p:nvPr/>
                  </p:nvSpPr>
                  <p:spPr bwMode="auto">
                    <a:xfrm rot="5400000">
                      <a:off x="4463988"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 b="0" i="0" u="none" strike="noStrike" cap="none" normalizeH="0" baseline="0" dirty="0" smtClean="0">
                        <a:ln>
                          <a:noFill/>
                        </a:ln>
                        <a:solidFill>
                          <a:schemeClr val="tx1"/>
                        </a:solidFill>
                        <a:effectLst/>
                        <a:latin typeface="Arial" pitchFamily="34" charset="0"/>
                      </a:endParaRPr>
                    </a:p>
                  </p:txBody>
                </p:sp>
                <p:sp>
                  <p:nvSpPr>
                    <p:cNvPr id="1477" name="Rectangle 1476"/>
                    <p:cNvSpPr/>
                    <p:nvPr/>
                  </p:nvSpPr>
                  <p:spPr>
                    <a:xfrm>
                      <a:off x="4283967" y="1557373"/>
                      <a:ext cx="913859" cy="501728"/>
                    </a:xfrm>
                    <a:prstGeom prst="rect">
                      <a:avLst/>
                    </a:prstGeom>
                  </p:spPr>
                  <p:txBody>
                    <a:bodyPr wrap="none">
                      <a:spAutoFit/>
                    </a:bodyPr>
                    <a:lstStyle/>
                    <a:p>
                      <a:r>
                        <a:rPr lang="en-GB" sz="100" b="1" dirty="0" smtClean="0"/>
                        <a:t>App Engines</a:t>
                      </a:r>
                      <a:endParaRPr lang="en-GB" sz="600" dirty="0"/>
                    </a:p>
                  </p:txBody>
                </p:sp>
                <p:sp>
                  <p:nvSpPr>
                    <p:cNvPr id="1478" name="Rectangle 1477"/>
                    <p:cNvSpPr/>
                    <p:nvPr/>
                  </p:nvSpPr>
                  <p:spPr>
                    <a:xfrm>
                      <a:off x="179512" y="1916834"/>
                      <a:ext cx="1216238" cy="573404"/>
                    </a:xfrm>
                    <a:prstGeom prst="rect">
                      <a:avLst/>
                    </a:prstGeom>
                  </p:spPr>
                  <p:txBody>
                    <a:bodyPr wrap="none">
                      <a:spAutoFit/>
                    </a:bodyPr>
                    <a:lstStyle/>
                    <a:p>
                      <a:r>
                        <a:rPr lang="en-GB" sz="100" b="1" dirty="0" smtClean="0"/>
                        <a:t>Non-Velocity Operator</a:t>
                      </a:r>
                      <a:br>
                        <a:rPr lang="en-GB" sz="100" b="1" dirty="0" smtClean="0"/>
                      </a:br>
                      <a:r>
                        <a:rPr lang="en-GB" sz="100" b="1" dirty="0" smtClean="0"/>
                        <a:t> Stations (Local or Remote)</a:t>
                      </a:r>
                      <a:endParaRPr lang="en-GB" sz="600" dirty="0"/>
                    </a:p>
                  </p:txBody>
                </p:sp>
              </p:grpSp>
              <p:sp>
                <p:nvSpPr>
                  <p:cNvPr id="1470" name="Rectangle 1469"/>
                  <p:cNvSpPr/>
                  <p:nvPr/>
                </p:nvSpPr>
                <p:spPr>
                  <a:xfrm>
                    <a:off x="3563887" y="1844827"/>
                    <a:ext cx="1080118" cy="645075"/>
                  </a:xfrm>
                  <a:prstGeom prst="rect">
                    <a:avLst/>
                  </a:prstGeom>
                </p:spPr>
                <p:txBody>
                  <a:bodyPr wrap="square">
                    <a:spAutoFit/>
                  </a:bodyPr>
                  <a:lstStyle/>
                  <a:p>
                    <a:r>
                      <a:rPr lang="en-GB" sz="100" b="1" dirty="0" smtClean="0"/>
                      <a:t>Unified Configuration</a:t>
                    </a:r>
                    <a:br>
                      <a:rPr lang="en-GB" sz="100" b="1" dirty="0" smtClean="0"/>
                    </a:br>
                    <a:r>
                      <a:rPr lang="en-GB" sz="100" b="1" dirty="0" smtClean="0"/>
                      <a:t>Environment</a:t>
                    </a:r>
                    <a:endParaRPr lang="en-GB" sz="600" dirty="0"/>
                  </a:p>
                </p:txBody>
              </p:sp>
            </p:grpSp>
            <p:grpSp>
              <p:nvGrpSpPr>
                <p:cNvPr id="1464" name="Group 275"/>
                <p:cNvGrpSpPr/>
                <p:nvPr/>
              </p:nvGrpSpPr>
              <p:grpSpPr>
                <a:xfrm>
                  <a:off x="170172" y="1402354"/>
                  <a:ext cx="4914127" cy="371569"/>
                  <a:chOff x="217080" y="2492890"/>
                  <a:chExt cx="8531382" cy="645074"/>
                </a:xfrm>
              </p:grpSpPr>
              <p:sp>
                <p:nvSpPr>
                  <p:cNvPr id="1467" name="Rectangle 1466"/>
                  <p:cNvSpPr/>
                  <p:nvPr/>
                </p:nvSpPr>
                <p:spPr>
                  <a:xfrm>
                    <a:off x="7993942" y="2492895"/>
                    <a:ext cx="754520" cy="645069"/>
                  </a:xfrm>
                  <a:prstGeom prst="rect">
                    <a:avLst/>
                  </a:prstGeom>
                </p:spPr>
                <p:txBody>
                  <a:bodyPr wrap="square">
                    <a:spAutoFit/>
                  </a:bodyPr>
                  <a:lstStyle/>
                  <a:p>
                    <a:r>
                      <a:rPr lang="en-GB" sz="100" b="1" dirty="0" smtClean="0"/>
                      <a:t>To other Units</a:t>
                    </a:r>
                    <a:endParaRPr lang="en-GB" sz="600" dirty="0"/>
                  </a:p>
                </p:txBody>
              </p:sp>
              <p:sp>
                <p:nvSpPr>
                  <p:cNvPr id="1468" name="Rectangle 1467"/>
                  <p:cNvSpPr/>
                  <p:nvPr/>
                </p:nvSpPr>
                <p:spPr>
                  <a:xfrm>
                    <a:off x="217080" y="2492890"/>
                    <a:ext cx="754520" cy="645069"/>
                  </a:xfrm>
                  <a:prstGeom prst="rect">
                    <a:avLst/>
                  </a:prstGeom>
                </p:spPr>
                <p:txBody>
                  <a:bodyPr wrap="square">
                    <a:spAutoFit/>
                  </a:bodyPr>
                  <a:lstStyle/>
                  <a:p>
                    <a:r>
                      <a:rPr lang="en-GB" sz="100" b="1" dirty="0" smtClean="0"/>
                      <a:t>To other Units</a:t>
                    </a:r>
                    <a:endParaRPr lang="en-GB" sz="600" dirty="0"/>
                  </a:p>
                </p:txBody>
              </p:sp>
            </p:grpSp>
            <p:pic>
              <p:nvPicPr>
                <p:cNvPr id="146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446" y="2107460"/>
                  <a:ext cx="332426" cy="336431"/>
                </a:xfrm>
                <a:prstGeom prst="rect">
                  <a:avLst/>
                </a:prstGeom>
                <a:noFill/>
                <a:ln w="9525">
                  <a:noFill/>
                  <a:miter lim="800000"/>
                  <a:headEnd/>
                  <a:tailEnd/>
                </a:ln>
              </p:spPr>
            </p:pic>
            <p:sp>
              <p:nvSpPr>
                <p:cNvPr id="1466" name="Rectangle 1465"/>
                <p:cNvSpPr/>
                <p:nvPr/>
              </p:nvSpPr>
              <p:spPr>
                <a:xfrm>
                  <a:off x="107056" y="2397800"/>
                  <a:ext cx="456248" cy="454139"/>
                </a:xfrm>
                <a:prstGeom prst="rect">
                  <a:avLst/>
                </a:prstGeom>
              </p:spPr>
              <p:txBody>
                <a:bodyPr wrap="square">
                  <a:spAutoFit/>
                </a:bodyPr>
                <a:lstStyle/>
                <a:p>
                  <a:pPr algn="ctr"/>
                  <a:r>
                    <a:rPr lang="en-GB" sz="100" dirty="0" smtClean="0"/>
                    <a:t>Unified Configuration</a:t>
                  </a:r>
                  <a:br>
                    <a:rPr lang="en-GB" sz="100" dirty="0" smtClean="0"/>
                  </a:br>
                  <a:r>
                    <a:rPr lang="en-GB" sz="100" dirty="0" smtClean="0"/>
                    <a:t>Environment</a:t>
                  </a:r>
                  <a:endParaRPr lang="en-GB" sz="500" dirty="0"/>
                </a:p>
              </p:txBody>
            </p:sp>
          </p:grpSp>
        </p:grpSp>
        <p:sp>
          <p:nvSpPr>
            <p:cNvPr id="1521" name="TextBox 1520"/>
            <p:cNvSpPr txBox="1"/>
            <p:nvPr/>
          </p:nvSpPr>
          <p:spPr>
            <a:xfrm rot="19887555">
              <a:off x="1951" y="719309"/>
              <a:ext cx="2299026" cy="538609"/>
            </a:xfrm>
            <a:prstGeom prst="rect">
              <a:avLst/>
            </a:prstGeom>
            <a:solidFill>
              <a:schemeClr val="bg1"/>
            </a:solidFill>
          </p:spPr>
          <p:txBody>
            <a:bodyPr wrap="none" rtlCol="0">
              <a:spAutoFit/>
            </a:bodyPr>
            <a:lstStyle/>
            <a:p>
              <a:pPr algn="ctr"/>
              <a:r>
                <a:rPr lang="en-US" dirty="0" smtClean="0">
                  <a:solidFill>
                    <a:schemeClr val="tx1"/>
                  </a:solidFill>
                </a:rPr>
                <a:t>Control Room</a:t>
              </a:r>
            </a:p>
            <a:p>
              <a:pPr algn="ctr"/>
              <a:r>
                <a:rPr lang="en-US" sz="1100" dirty="0" smtClean="0"/>
                <a:t>Harness “WinTel”/Internet domain</a:t>
              </a:r>
              <a:endParaRPr lang="en-US" sz="1200" dirty="0">
                <a:solidFill>
                  <a:schemeClr val="tx1"/>
                </a:solidFill>
              </a:endParaRPr>
            </a:p>
          </p:txBody>
        </p:sp>
      </p:grpSp>
      <p:sp>
        <p:nvSpPr>
          <p:cNvPr id="1522" name="TextBox 1521"/>
          <p:cNvSpPr txBox="1"/>
          <p:nvPr/>
        </p:nvSpPr>
        <p:spPr>
          <a:xfrm rot="19887555">
            <a:off x="-30356" y="2996694"/>
            <a:ext cx="1300356" cy="646331"/>
          </a:xfrm>
          <a:prstGeom prst="rect">
            <a:avLst/>
          </a:prstGeom>
          <a:solidFill>
            <a:schemeClr val="bg1"/>
          </a:solidFill>
        </p:spPr>
        <p:txBody>
          <a:bodyPr wrap="none" rtlCol="0">
            <a:spAutoFit/>
          </a:bodyPr>
          <a:lstStyle/>
          <a:p>
            <a:pPr algn="ctr"/>
            <a:r>
              <a:rPr lang="en-US" dirty="0" smtClean="0">
                <a:solidFill>
                  <a:schemeClr val="tx1"/>
                </a:solidFill>
              </a:rPr>
              <a:t>Process</a:t>
            </a:r>
            <a:br>
              <a:rPr lang="en-US" dirty="0" smtClean="0">
                <a:solidFill>
                  <a:schemeClr val="tx1"/>
                </a:solidFill>
              </a:rPr>
            </a:br>
            <a:r>
              <a:rPr lang="en-US" dirty="0" smtClean="0">
                <a:solidFill>
                  <a:schemeClr val="tx1"/>
                </a:solidFill>
              </a:rPr>
              <a:t>Connected</a:t>
            </a:r>
            <a:endParaRPr lang="en-US" dirty="0">
              <a:solidFill>
                <a:schemeClr val="tx1"/>
              </a:solidFill>
            </a:endParaRPr>
          </a:p>
        </p:txBody>
      </p:sp>
      <p:sp>
        <p:nvSpPr>
          <p:cNvPr id="1520" name="TextBox 1519"/>
          <p:cNvSpPr txBox="1"/>
          <p:nvPr/>
        </p:nvSpPr>
        <p:spPr>
          <a:xfrm>
            <a:off x="246798" y="757627"/>
            <a:ext cx="8680517" cy="3785652"/>
          </a:xfrm>
          <a:prstGeom prst="rect">
            <a:avLst/>
          </a:prstGeom>
          <a:solidFill>
            <a:schemeClr val="bg1"/>
          </a:solidFill>
          <a:ln w="28575">
            <a:solidFill>
              <a:schemeClr val="tx1"/>
            </a:solidFill>
          </a:ln>
        </p:spPr>
        <p:txBody>
          <a:bodyPr wrap="square" rtlCol="0">
            <a:spAutoFit/>
          </a:bodyPr>
          <a:lstStyle/>
          <a:p>
            <a:pPr marL="285750" indent="-285750">
              <a:spcAft>
                <a:spcPts val="600"/>
              </a:spcAft>
              <a:buClr>
                <a:srgbClr val="36C746"/>
              </a:buClr>
              <a:buFont typeface="Arial" panose="020B0604020202020204" pitchFamily="34" charset="0"/>
              <a:buChar char="•"/>
            </a:pPr>
            <a:r>
              <a:rPr lang="en-US" sz="2000" dirty="0">
                <a:solidFill>
                  <a:schemeClr val="tx1"/>
                </a:solidFill>
              </a:rPr>
              <a:t>With a </a:t>
            </a:r>
            <a:r>
              <a:rPr lang="en-US" sz="2000" dirty="0" smtClean="0">
                <a:solidFill>
                  <a:schemeClr val="tx1"/>
                </a:solidFill>
              </a:rPr>
              <a:t>control granularity </a:t>
            </a:r>
            <a:r>
              <a:rPr lang="en-US" sz="2000" dirty="0">
                <a:solidFill>
                  <a:schemeClr val="tx1"/>
                </a:solidFill>
              </a:rPr>
              <a:t>approaching </a:t>
            </a:r>
            <a:r>
              <a:rPr lang="en-US" sz="2000" dirty="0" smtClean="0">
                <a:solidFill>
                  <a:schemeClr val="tx1"/>
                </a:solidFill>
              </a:rPr>
              <a:t>one</a:t>
            </a:r>
          </a:p>
          <a:p>
            <a:pPr marL="285750" indent="-285750">
              <a:spcAft>
                <a:spcPts val="600"/>
              </a:spcAft>
              <a:buClr>
                <a:srgbClr val="36C746"/>
              </a:buClr>
              <a:buFont typeface="Arial" panose="020B0604020202020204" pitchFamily="34" charset="0"/>
              <a:buChar char="•"/>
            </a:pPr>
            <a:r>
              <a:rPr lang="en-US" sz="2000" dirty="0" smtClean="0">
                <a:solidFill>
                  <a:schemeClr val="tx1"/>
                </a:solidFill>
              </a:rPr>
              <a:t>Totally and truly “distributed control”</a:t>
            </a:r>
          </a:p>
          <a:p>
            <a:pPr marL="285750" indent="-285750">
              <a:spcAft>
                <a:spcPts val="600"/>
              </a:spcAft>
              <a:buClr>
                <a:srgbClr val="36C746"/>
              </a:buClr>
              <a:buFont typeface="Arial" panose="020B0604020202020204" pitchFamily="34" charset="0"/>
              <a:buChar char="•"/>
            </a:pPr>
            <a:r>
              <a:rPr lang="en-US" sz="2000" dirty="0" smtClean="0">
                <a:solidFill>
                  <a:schemeClr val="tx1"/>
                </a:solidFill>
              </a:rPr>
              <a:t>Self identifying </a:t>
            </a:r>
            <a:r>
              <a:rPr lang="en-US" sz="2000" dirty="0" smtClean="0">
                <a:solidFill>
                  <a:schemeClr val="tx1"/>
                </a:solidFill>
              </a:rPr>
              <a:t>and autonomous to </a:t>
            </a:r>
            <a:r>
              <a:rPr lang="en-US" sz="2000" dirty="0" smtClean="0">
                <a:solidFill>
                  <a:schemeClr val="tx1"/>
                </a:solidFill>
              </a:rPr>
              <a:t>reduce configuration and modeling costs</a:t>
            </a:r>
          </a:p>
          <a:p>
            <a:pPr marL="285750" indent="-285750">
              <a:spcAft>
                <a:spcPts val="600"/>
              </a:spcAft>
              <a:buClr>
                <a:srgbClr val="36C746"/>
              </a:buClr>
              <a:buFont typeface="Arial" panose="020B0604020202020204" pitchFamily="34" charset="0"/>
              <a:buChar char="•"/>
            </a:pPr>
            <a:r>
              <a:rPr lang="en-US" sz="2000" dirty="0" smtClean="0">
                <a:solidFill>
                  <a:schemeClr val="tx1"/>
                </a:solidFill>
              </a:rPr>
              <a:t>Built-in security</a:t>
            </a:r>
          </a:p>
          <a:p>
            <a:pPr marL="285750" indent="-285750">
              <a:spcAft>
                <a:spcPts val="600"/>
              </a:spcAft>
              <a:buClr>
                <a:srgbClr val="36C746"/>
              </a:buClr>
              <a:buFont typeface="Arial" panose="020B0604020202020204" pitchFamily="34" charset="0"/>
              <a:buChar char="•"/>
            </a:pPr>
            <a:r>
              <a:rPr lang="en-US" sz="2000" dirty="0" smtClean="0">
                <a:solidFill>
                  <a:schemeClr val="tx1"/>
                </a:solidFill>
              </a:rPr>
              <a:t>Fail-safe robustness and redundancy only where needed</a:t>
            </a:r>
            <a:endParaRPr lang="en-US" sz="2000" dirty="0">
              <a:solidFill>
                <a:schemeClr val="tx1"/>
              </a:solidFill>
            </a:endParaRPr>
          </a:p>
          <a:p>
            <a:pPr marL="285750" indent="-285750">
              <a:spcAft>
                <a:spcPts val="600"/>
              </a:spcAft>
              <a:buClr>
                <a:srgbClr val="36C746"/>
              </a:buClr>
              <a:buFont typeface="Arial" panose="020B0604020202020204" pitchFamily="34" charset="0"/>
              <a:buChar char="•"/>
            </a:pPr>
            <a:r>
              <a:rPr lang="en-US" sz="2000" dirty="0">
                <a:solidFill>
                  <a:schemeClr val="tx1"/>
                </a:solidFill>
              </a:rPr>
              <a:t>Provides unprecedented scalability </a:t>
            </a:r>
          </a:p>
          <a:p>
            <a:pPr marL="285750" indent="-285750">
              <a:spcAft>
                <a:spcPts val="600"/>
              </a:spcAft>
              <a:buClr>
                <a:srgbClr val="36C746"/>
              </a:buClr>
              <a:buFont typeface="Arial" panose="020B0604020202020204" pitchFamily="34" charset="0"/>
              <a:buChar char="•"/>
            </a:pPr>
            <a:r>
              <a:rPr lang="en-US" sz="2000" dirty="0" smtClean="0">
                <a:solidFill>
                  <a:schemeClr val="tx1"/>
                </a:solidFill>
              </a:rPr>
              <a:t>“</a:t>
            </a:r>
            <a:r>
              <a:rPr lang="en-US" sz="2000" dirty="0">
                <a:solidFill>
                  <a:schemeClr val="tx1"/>
                </a:solidFill>
              </a:rPr>
              <a:t>Control” is sold with the equipment </a:t>
            </a:r>
            <a:r>
              <a:rPr lang="en-US" sz="2000" dirty="0" smtClean="0">
                <a:solidFill>
                  <a:schemeClr val="tx1"/>
                </a:solidFill>
              </a:rPr>
              <a:t>itself, not “stuck-on”</a:t>
            </a:r>
            <a:endParaRPr lang="en-US" sz="2000" dirty="0">
              <a:solidFill>
                <a:schemeClr val="tx1"/>
              </a:solidFill>
            </a:endParaRPr>
          </a:p>
          <a:p>
            <a:pPr marL="285750" indent="-285750">
              <a:spcAft>
                <a:spcPts val="600"/>
              </a:spcAft>
              <a:buClr>
                <a:srgbClr val="36C746"/>
              </a:buClr>
              <a:buFont typeface="Arial" panose="020B0604020202020204" pitchFamily="34" charset="0"/>
              <a:buChar char="•"/>
            </a:pPr>
            <a:r>
              <a:rPr lang="en-US" sz="2000" dirty="0" smtClean="0">
                <a:solidFill>
                  <a:schemeClr val="tx1"/>
                </a:solidFill>
              </a:rPr>
              <a:t>Provides inherent asset </a:t>
            </a:r>
            <a:r>
              <a:rPr lang="en-US" sz="2000" dirty="0">
                <a:solidFill>
                  <a:schemeClr val="tx1"/>
                </a:solidFill>
              </a:rPr>
              <a:t>performance </a:t>
            </a:r>
            <a:r>
              <a:rPr lang="en-US" sz="2000" dirty="0" smtClean="0">
                <a:solidFill>
                  <a:schemeClr val="tx1"/>
                </a:solidFill>
              </a:rPr>
              <a:t>intelligence</a:t>
            </a:r>
          </a:p>
          <a:p>
            <a:pPr algn="ctr">
              <a:spcAft>
                <a:spcPts val="600"/>
              </a:spcAft>
            </a:pPr>
            <a:r>
              <a:rPr lang="en-US" sz="2000" b="1" i="1" dirty="0" smtClean="0">
                <a:solidFill>
                  <a:srgbClr val="36C746"/>
                </a:solidFill>
              </a:rPr>
              <a:t>The “Internet of Things” as it applies to automation</a:t>
            </a:r>
            <a:endParaRPr lang="en-US" sz="2000" b="1" i="1" dirty="0">
              <a:solidFill>
                <a:srgbClr val="36C746"/>
              </a:solidFill>
            </a:endParaRPr>
          </a:p>
        </p:txBody>
      </p:sp>
      <p:sp>
        <p:nvSpPr>
          <p:cNvPr id="2" name="Title 1"/>
          <p:cNvSpPr>
            <a:spLocks noGrp="1"/>
          </p:cNvSpPr>
          <p:nvPr>
            <p:ph type="title"/>
          </p:nvPr>
        </p:nvSpPr>
        <p:spPr>
          <a:xfrm>
            <a:off x="220324" y="1"/>
            <a:ext cx="4680840" cy="420623"/>
          </a:xfrm>
        </p:spPr>
        <p:txBody>
          <a:bodyPr/>
          <a:lstStyle/>
          <a:p>
            <a:r>
              <a:rPr lang="en-US" dirty="0" smtClean="0"/>
              <a:t>So Now Our Plant Looks Like…</a:t>
            </a:r>
            <a:endParaRPr lang="en-US" dirty="0"/>
          </a:p>
        </p:txBody>
      </p:sp>
    </p:spTree>
    <p:extLst>
      <p:ext uri="{BB962C8B-B14F-4D97-AF65-F5344CB8AC3E}">
        <p14:creationId xmlns:p14="http://schemas.microsoft.com/office/powerpoint/2010/main" val="20180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2"/>
                                        </p:tgtEl>
                                        <p:attrNameLst>
                                          <p:attrName>style.visibility</p:attrName>
                                        </p:attrNameLst>
                                      </p:cBhvr>
                                      <p:to>
                                        <p:strVal val="visible"/>
                                      </p:to>
                                    </p:set>
                                    <p:animEffect transition="in" filter="fade">
                                      <p:cBhvr>
                                        <p:cTn id="12" dur="1900"/>
                                        <p:tgtEl>
                                          <p:spTgt spid="15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5"/>
                                        </p:tgtEl>
                                        <p:attrNameLst>
                                          <p:attrName>style.visibility</p:attrName>
                                        </p:attrNameLst>
                                      </p:cBhvr>
                                      <p:to>
                                        <p:strVal val="visible"/>
                                      </p:to>
                                    </p:set>
                                    <p:animEffect transition="in" filter="fade">
                                      <p:cBhvr>
                                        <p:cTn id="17" dur="2000"/>
                                        <p:tgtEl>
                                          <p:spTgt spid="185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56"/>
                                        </p:tgtEl>
                                        <p:attrNameLst>
                                          <p:attrName>style.visibility</p:attrName>
                                        </p:attrNameLst>
                                      </p:cBhvr>
                                      <p:to>
                                        <p:strVal val="visible"/>
                                      </p:to>
                                    </p:set>
                                    <p:animEffect transition="in" filter="fade">
                                      <p:cBhvr>
                                        <p:cTn id="21" dur="2000"/>
                                        <p:tgtEl>
                                          <p:spTgt spid="1856"/>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857"/>
                                        </p:tgtEl>
                                        <p:attrNameLst>
                                          <p:attrName>style.visibility</p:attrName>
                                        </p:attrNameLst>
                                      </p:cBhvr>
                                      <p:to>
                                        <p:strVal val="visible"/>
                                      </p:to>
                                    </p:set>
                                    <p:animEffect transition="in" filter="fade">
                                      <p:cBhvr>
                                        <p:cTn id="25" dur="2000"/>
                                        <p:tgtEl>
                                          <p:spTgt spid="1857"/>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1858"/>
                                        </p:tgtEl>
                                        <p:attrNameLst>
                                          <p:attrName>style.visibility</p:attrName>
                                        </p:attrNameLst>
                                      </p:cBhvr>
                                      <p:to>
                                        <p:strVal val="visible"/>
                                      </p:to>
                                    </p:set>
                                    <p:animEffect transition="in" filter="fade">
                                      <p:cBhvr>
                                        <p:cTn id="29" dur="2000"/>
                                        <p:tgtEl>
                                          <p:spTgt spid="1858"/>
                                        </p:tgtEl>
                                      </p:cBhvr>
                                    </p:animEffect>
                                  </p:childTnLst>
                                </p:cTn>
                              </p:par>
                            </p:childTnLst>
                          </p:cTn>
                        </p:par>
                        <p:par>
                          <p:cTn id="30" fill="hold">
                            <p:stCondLst>
                              <p:cond delay="8000"/>
                            </p:stCondLst>
                            <p:childTnLst>
                              <p:par>
                                <p:cTn id="31" presetID="10" presetClass="entr" presetSubtype="0" fill="hold" nodeType="afterEffect">
                                  <p:stCondLst>
                                    <p:cond delay="0"/>
                                  </p:stCondLst>
                                  <p:childTnLst>
                                    <p:set>
                                      <p:cBhvr>
                                        <p:cTn id="32" dur="1" fill="hold">
                                          <p:stCondLst>
                                            <p:cond delay="0"/>
                                          </p:stCondLst>
                                        </p:cTn>
                                        <p:tgtEl>
                                          <p:spTgt spid="1860"/>
                                        </p:tgtEl>
                                        <p:attrNameLst>
                                          <p:attrName>style.visibility</p:attrName>
                                        </p:attrNameLst>
                                      </p:cBhvr>
                                      <p:to>
                                        <p:strVal val="visible"/>
                                      </p:to>
                                    </p:set>
                                    <p:animEffect transition="in" filter="fade">
                                      <p:cBhvr>
                                        <p:cTn id="33" dur="2000"/>
                                        <p:tgtEl>
                                          <p:spTgt spid="1860"/>
                                        </p:tgtEl>
                                      </p:cBhvr>
                                    </p:animEffect>
                                  </p:childTnLst>
                                </p:cTn>
                              </p:par>
                            </p:childTnLst>
                          </p:cTn>
                        </p:par>
                        <p:par>
                          <p:cTn id="34" fill="hold">
                            <p:stCondLst>
                              <p:cond delay="10000"/>
                            </p:stCondLst>
                            <p:childTnLst>
                              <p:par>
                                <p:cTn id="35" presetID="10" presetClass="entr" presetSubtype="0" fill="hold" nodeType="afterEffect">
                                  <p:stCondLst>
                                    <p:cond delay="0"/>
                                  </p:stCondLst>
                                  <p:childTnLst>
                                    <p:set>
                                      <p:cBhvr>
                                        <p:cTn id="36" dur="1" fill="hold">
                                          <p:stCondLst>
                                            <p:cond delay="0"/>
                                          </p:stCondLst>
                                        </p:cTn>
                                        <p:tgtEl>
                                          <p:spTgt spid="1859"/>
                                        </p:tgtEl>
                                        <p:attrNameLst>
                                          <p:attrName>style.visibility</p:attrName>
                                        </p:attrNameLst>
                                      </p:cBhvr>
                                      <p:to>
                                        <p:strVal val="visible"/>
                                      </p:to>
                                    </p:set>
                                    <p:animEffect transition="in" filter="fade">
                                      <p:cBhvr>
                                        <p:cTn id="37" dur="2000"/>
                                        <p:tgtEl>
                                          <p:spTgt spid="1859"/>
                                        </p:tgtEl>
                                      </p:cBhvr>
                                    </p:animEffect>
                                  </p:childTnLst>
                                </p:cTn>
                              </p:par>
                            </p:childTnLst>
                          </p:cTn>
                        </p:par>
                        <p:par>
                          <p:cTn id="38" fill="hold">
                            <p:stCondLst>
                              <p:cond delay="12000"/>
                            </p:stCondLst>
                            <p:childTnLst>
                              <p:par>
                                <p:cTn id="39" presetID="10" presetClass="entr" presetSubtype="0" fill="hold" nodeType="afterEffect">
                                  <p:stCondLst>
                                    <p:cond delay="0"/>
                                  </p:stCondLst>
                                  <p:childTnLst>
                                    <p:set>
                                      <p:cBhvr>
                                        <p:cTn id="40" dur="1" fill="hold">
                                          <p:stCondLst>
                                            <p:cond delay="0"/>
                                          </p:stCondLst>
                                        </p:cTn>
                                        <p:tgtEl>
                                          <p:spTgt spid="1861"/>
                                        </p:tgtEl>
                                        <p:attrNameLst>
                                          <p:attrName>style.visibility</p:attrName>
                                        </p:attrNameLst>
                                      </p:cBhvr>
                                      <p:to>
                                        <p:strVal val="visible"/>
                                      </p:to>
                                    </p:set>
                                    <p:animEffect transition="in" filter="fade">
                                      <p:cBhvr>
                                        <p:cTn id="41" dur="2000"/>
                                        <p:tgtEl>
                                          <p:spTgt spid="1861"/>
                                        </p:tgtEl>
                                      </p:cBhvr>
                                    </p:animEffect>
                                  </p:childTnLst>
                                </p:cTn>
                              </p:par>
                            </p:childTnLst>
                          </p:cTn>
                        </p:par>
                        <p:par>
                          <p:cTn id="42" fill="hold">
                            <p:stCondLst>
                              <p:cond delay="14000"/>
                            </p:stCondLst>
                            <p:childTnLst>
                              <p:par>
                                <p:cTn id="43" presetID="10" presetClass="entr" presetSubtype="0" fill="hold" nodeType="afterEffect">
                                  <p:stCondLst>
                                    <p:cond delay="0"/>
                                  </p:stCondLst>
                                  <p:childTnLst>
                                    <p:set>
                                      <p:cBhvr>
                                        <p:cTn id="44" dur="1" fill="hold">
                                          <p:stCondLst>
                                            <p:cond delay="0"/>
                                          </p:stCondLst>
                                        </p:cTn>
                                        <p:tgtEl>
                                          <p:spTgt spid="1862"/>
                                        </p:tgtEl>
                                        <p:attrNameLst>
                                          <p:attrName>style.visibility</p:attrName>
                                        </p:attrNameLst>
                                      </p:cBhvr>
                                      <p:to>
                                        <p:strVal val="visible"/>
                                      </p:to>
                                    </p:set>
                                    <p:animEffect transition="in" filter="fade">
                                      <p:cBhvr>
                                        <p:cTn id="45" dur="2000"/>
                                        <p:tgtEl>
                                          <p:spTgt spid="1862"/>
                                        </p:tgtEl>
                                      </p:cBhvr>
                                    </p:animEffect>
                                  </p:childTnLst>
                                </p:cTn>
                              </p:par>
                            </p:childTnLst>
                          </p:cTn>
                        </p:par>
                        <p:par>
                          <p:cTn id="46" fill="hold">
                            <p:stCondLst>
                              <p:cond delay="16000"/>
                            </p:stCondLst>
                            <p:childTnLst>
                              <p:par>
                                <p:cTn id="47" presetID="10" presetClass="entr" presetSubtype="0" fill="hold" nodeType="afterEffect">
                                  <p:stCondLst>
                                    <p:cond delay="0"/>
                                  </p:stCondLst>
                                  <p:childTnLst>
                                    <p:set>
                                      <p:cBhvr>
                                        <p:cTn id="48" dur="1" fill="hold">
                                          <p:stCondLst>
                                            <p:cond delay="0"/>
                                          </p:stCondLst>
                                        </p:cTn>
                                        <p:tgtEl>
                                          <p:spTgt spid="1863"/>
                                        </p:tgtEl>
                                        <p:attrNameLst>
                                          <p:attrName>style.visibility</p:attrName>
                                        </p:attrNameLst>
                                      </p:cBhvr>
                                      <p:to>
                                        <p:strVal val="visible"/>
                                      </p:to>
                                    </p:set>
                                    <p:animEffect transition="in" filter="fade">
                                      <p:cBhvr>
                                        <p:cTn id="49" dur="2000"/>
                                        <p:tgtEl>
                                          <p:spTgt spid="1863"/>
                                        </p:tgtEl>
                                      </p:cBhvr>
                                    </p:animEffect>
                                  </p:childTnLst>
                                </p:cTn>
                              </p:par>
                            </p:childTnLst>
                          </p:cTn>
                        </p:par>
                        <p:par>
                          <p:cTn id="50" fill="hold">
                            <p:stCondLst>
                              <p:cond delay="18000"/>
                            </p:stCondLst>
                            <p:childTnLst>
                              <p:par>
                                <p:cTn id="51" presetID="10" presetClass="entr" presetSubtype="0" fill="hold" grpId="0" nodeType="afterEffect">
                                  <p:stCondLst>
                                    <p:cond delay="0"/>
                                  </p:stCondLst>
                                  <p:childTnLst>
                                    <p:set>
                                      <p:cBhvr>
                                        <p:cTn id="52" dur="1" fill="hold">
                                          <p:stCondLst>
                                            <p:cond delay="0"/>
                                          </p:stCondLst>
                                        </p:cTn>
                                        <p:tgtEl>
                                          <p:spTgt spid="1519"/>
                                        </p:tgtEl>
                                        <p:attrNameLst>
                                          <p:attrName>style.visibility</p:attrName>
                                        </p:attrNameLst>
                                      </p:cBhvr>
                                      <p:to>
                                        <p:strVal val="visible"/>
                                      </p:to>
                                    </p:set>
                                    <p:animEffect transition="in" filter="fade">
                                      <p:cBhvr>
                                        <p:cTn id="53" dur="2000"/>
                                        <p:tgtEl>
                                          <p:spTgt spid="15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20">
                                            <p:bg/>
                                          </p:spTgt>
                                        </p:tgtEl>
                                        <p:attrNameLst>
                                          <p:attrName>style.visibility</p:attrName>
                                        </p:attrNameLst>
                                      </p:cBhvr>
                                      <p:to>
                                        <p:strVal val="visible"/>
                                      </p:to>
                                    </p:set>
                                    <p:animEffect transition="in" filter="fade">
                                      <p:cBhvr>
                                        <p:cTn id="58" dur="2000"/>
                                        <p:tgtEl>
                                          <p:spTgt spid="1520">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20">
                                            <p:txEl>
                                              <p:pRg st="0" end="0"/>
                                            </p:txEl>
                                          </p:spTgt>
                                        </p:tgtEl>
                                        <p:attrNameLst>
                                          <p:attrName>style.visibility</p:attrName>
                                        </p:attrNameLst>
                                      </p:cBhvr>
                                      <p:to>
                                        <p:strVal val="visible"/>
                                      </p:to>
                                    </p:set>
                                    <p:animEffect transition="in" filter="fade">
                                      <p:cBhvr>
                                        <p:cTn id="63" dur="2000"/>
                                        <p:tgtEl>
                                          <p:spTgt spid="152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20">
                                            <p:txEl>
                                              <p:pRg st="1" end="1"/>
                                            </p:txEl>
                                          </p:spTgt>
                                        </p:tgtEl>
                                        <p:attrNameLst>
                                          <p:attrName>style.visibility</p:attrName>
                                        </p:attrNameLst>
                                      </p:cBhvr>
                                      <p:to>
                                        <p:strVal val="visible"/>
                                      </p:to>
                                    </p:set>
                                    <p:animEffect transition="in" filter="fade">
                                      <p:cBhvr>
                                        <p:cTn id="68" dur="2000"/>
                                        <p:tgtEl>
                                          <p:spTgt spid="1520">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20">
                                            <p:txEl>
                                              <p:pRg st="2" end="2"/>
                                            </p:txEl>
                                          </p:spTgt>
                                        </p:tgtEl>
                                        <p:attrNameLst>
                                          <p:attrName>style.visibility</p:attrName>
                                        </p:attrNameLst>
                                      </p:cBhvr>
                                      <p:to>
                                        <p:strVal val="visible"/>
                                      </p:to>
                                    </p:set>
                                    <p:animEffect transition="in" filter="fade">
                                      <p:cBhvr>
                                        <p:cTn id="73" dur="2000"/>
                                        <p:tgtEl>
                                          <p:spTgt spid="1520">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20">
                                            <p:txEl>
                                              <p:pRg st="3" end="3"/>
                                            </p:txEl>
                                          </p:spTgt>
                                        </p:tgtEl>
                                        <p:attrNameLst>
                                          <p:attrName>style.visibility</p:attrName>
                                        </p:attrNameLst>
                                      </p:cBhvr>
                                      <p:to>
                                        <p:strVal val="visible"/>
                                      </p:to>
                                    </p:set>
                                    <p:animEffect transition="in" filter="fade">
                                      <p:cBhvr>
                                        <p:cTn id="78" dur="2000"/>
                                        <p:tgtEl>
                                          <p:spTgt spid="1520">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20">
                                            <p:txEl>
                                              <p:pRg st="4" end="4"/>
                                            </p:txEl>
                                          </p:spTgt>
                                        </p:tgtEl>
                                        <p:attrNameLst>
                                          <p:attrName>style.visibility</p:attrName>
                                        </p:attrNameLst>
                                      </p:cBhvr>
                                      <p:to>
                                        <p:strVal val="visible"/>
                                      </p:to>
                                    </p:set>
                                    <p:animEffect transition="in" filter="fade">
                                      <p:cBhvr>
                                        <p:cTn id="83" dur="2000"/>
                                        <p:tgtEl>
                                          <p:spTgt spid="1520">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20">
                                            <p:txEl>
                                              <p:pRg st="5" end="5"/>
                                            </p:txEl>
                                          </p:spTgt>
                                        </p:tgtEl>
                                        <p:attrNameLst>
                                          <p:attrName>style.visibility</p:attrName>
                                        </p:attrNameLst>
                                      </p:cBhvr>
                                      <p:to>
                                        <p:strVal val="visible"/>
                                      </p:to>
                                    </p:set>
                                    <p:animEffect transition="in" filter="fade">
                                      <p:cBhvr>
                                        <p:cTn id="88" dur="2000"/>
                                        <p:tgtEl>
                                          <p:spTgt spid="1520">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20">
                                            <p:txEl>
                                              <p:pRg st="6" end="6"/>
                                            </p:txEl>
                                          </p:spTgt>
                                        </p:tgtEl>
                                        <p:attrNameLst>
                                          <p:attrName>style.visibility</p:attrName>
                                        </p:attrNameLst>
                                      </p:cBhvr>
                                      <p:to>
                                        <p:strVal val="visible"/>
                                      </p:to>
                                    </p:set>
                                    <p:animEffect transition="in" filter="fade">
                                      <p:cBhvr>
                                        <p:cTn id="93" dur="2000"/>
                                        <p:tgtEl>
                                          <p:spTgt spid="1520">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520">
                                            <p:txEl>
                                              <p:pRg st="7" end="7"/>
                                            </p:txEl>
                                          </p:spTgt>
                                        </p:tgtEl>
                                        <p:attrNameLst>
                                          <p:attrName>style.visibility</p:attrName>
                                        </p:attrNameLst>
                                      </p:cBhvr>
                                      <p:to>
                                        <p:strVal val="visible"/>
                                      </p:to>
                                    </p:set>
                                    <p:animEffect transition="in" filter="fade">
                                      <p:cBhvr>
                                        <p:cTn id="98" dur="2000"/>
                                        <p:tgtEl>
                                          <p:spTgt spid="1520">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20">
                                            <p:txEl>
                                              <p:pRg st="8" end="8"/>
                                            </p:txEl>
                                          </p:spTgt>
                                        </p:tgtEl>
                                        <p:attrNameLst>
                                          <p:attrName>style.visibility</p:attrName>
                                        </p:attrNameLst>
                                      </p:cBhvr>
                                      <p:to>
                                        <p:strVal val="visible"/>
                                      </p:to>
                                    </p:set>
                                    <p:animEffect transition="in" filter="fade">
                                      <p:cBhvr>
                                        <p:cTn id="103" dur="2000"/>
                                        <p:tgtEl>
                                          <p:spTgt spid="15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9" grpId="0"/>
      <p:bldP spid="1522" grpId="0" animBg="1"/>
      <p:bldP spid="152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 y="140018"/>
            <a:ext cx="8280400" cy="430887"/>
          </a:xfrm>
        </p:spPr>
        <p:txBody>
          <a:bodyPr/>
          <a:lstStyle/>
          <a:p>
            <a:r>
              <a:rPr lang="en-US" sz="2800" dirty="0" smtClean="0"/>
              <a:t>Immediate Benefits</a:t>
            </a:r>
            <a:endParaRPr lang="en-US" sz="2800" dirty="0"/>
          </a:p>
        </p:txBody>
      </p:sp>
      <p:sp>
        <p:nvSpPr>
          <p:cNvPr id="3" name="Content Placeholder 2"/>
          <p:cNvSpPr>
            <a:spLocks noGrp="1"/>
          </p:cNvSpPr>
          <p:nvPr>
            <p:ph idx="1"/>
          </p:nvPr>
        </p:nvSpPr>
        <p:spPr>
          <a:xfrm>
            <a:off x="101600" y="677037"/>
            <a:ext cx="8914384" cy="4319131"/>
          </a:xfrm>
        </p:spPr>
        <p:txBody>
          <a:bodyPr/>
          <a:lstStyle/>
          <a:p>
            <a:r>
              <a:rPr lang="en-US" sz="2000" dirty="0" smtClean="0"/>
              <a:t>Allows for </a:t>
            </a:r>
            <a:r>
              <a:rPr lang="en-US" sz="2000" dirty="0"/>
              <a:t>lower cost, and much more </a:t>
            </a:r>
            <a:r>
              <a:rPr lang="en-US" sz="2000" dirty="0" smtClean="0"/>
              <a:t>resilient and </a:t>
            </a:r>
            <a:r>
              <a:rPr lang="en-US" sz="2000" dirty="0"/>
              <a:t>robust control as it is so close to the process, not removed/separated from it</a:t>
            </a:r>
            <a:r>
              <a:rPr lang="en-US" sz="2000" dirty="0" smtClean="0"/>
              <a:t>.</a:t>
            </a:r>
          </a:p>
          <a:p>
            <a:r>
              <a:rPr lang="en-US" sz="2000" dirty="0" smtClean="0"/>
              <a:t>Redundancy granularity of one within control clusters</a:t>
            </a:r>
          </a:p>
          <a:p>
            <a:r>
              <a:rPr lang="en-US" sz="2000" dirty="0" smtClean="0"/>
              <a:t>Self-identifying </a:t>
            </a:r>
            <a:r>
              <a:rPr lang="en-US" sz="2000" dirty="0" smtClean="0"/>
              <a:t>and autonomous - minimizing/eliminating </a:t>
            </a:r>
            <a:r>
              <a:rPr lang="en-US" sz="2000" dirty="0" smtClean="0"/>
              <a:t>configuration and modeling at control </a:t>
            </a:r>
            <a:r>
              <a:rPr lang="en-US" sz="2000" dirty="0" smtClean="0"/>
              <a:t>level.  Any change is automatically accommodated.</a:t>
            </a:r>
            <a:endParaRPr lang="en-US" sz="2000" dirty="0" smtClean="0"/>
          </a:p>
          <a:p>
            <a:r>
              <a:rPr lang="en-US" sz="2000" dirty="0" smtClean="0"/>
              <a:t>Low power – can use power harvesting for needed power</a:t>
            </a:r>
          </a:p>
          <a:p>
            <a:r>
              <a:rPr lang="en-US" sz="2000" dirty="0" smtClean="0"/>
              <a:t>Minimal/no wiring, intrinsically cyber-secure networks that follows the process</a:t>
            </a:r>
            <a:endParaRPr lang="en-US" sz="2000" dirty="0"/>
          </a:p>
          <a:p>
            <a:r>
              <a:rPr lang="en-US" sz="2000" dirty="0" smtClean="0"/>
              <a:t>Equipment vendors impart their asset performance knowledge within device:</a:t>
            </a:r>
          </a:p>
          <a:p>
            <a:pPr lvl="1">
              <a:buFont typeface="Arial" panose="020B0604020202020204" pitchFamily="34" charset="0"/>
              <a:buChar char="-"/>
            </a:pPr>
            <a:r>
              <a:rPr lang="en-US" sz="1800" dirty="0" smtClean="0"/>
              <a:t>First-level process control</a:t>
            </a:r>
          </a:p>
          <a:p>
            <a:pPr lvl="1">
              <a:buFont typeface="Arial" panose="020B0604020202020204" pitchFamily="34" charset="0"/>
              <a:buChar char="-"/>
            </a:pPr>
            <a:r>
              <a:rPr lang="en-US" sz="1800" dirty="0" smtClean="0"/>
              <a:t>Asset </a:t>
            </a:r>
            <a:r>
              <a:rPr lang="en-US" sz="1800" dirty="0"/>
              <a:t>control of the process devices </a:t>
            </a:r>
            <a:r>
              <a:rPr lang="en-US" sz="1800" dirty="0" smtClean="0"/>
              <a:t>and equipment themselves</a:t>
            </a:r>
          </a:p>
          <a:p>
            <a:pPr lvl="1">
              <a:buFont typeface="Arial" panose="020B0604020202020204" pitchFamily="34" charset="0"/>
              <a:buChar char="-"/>
            </a:pPr>
            <a:r>
              <a:rPr lang="en-US" sz="1800" dirty="0"/>
              <a:t>Asset performance of the process will become the norm and </a:t>
            </a:r>
            <a:r>
              <a:rPr lang="en-US" sz="1800" dirty="0" smtClean="0"/>
              <a:t>routine</a:t>
            </a:r>
          </a:p>
        </p:txBody>
      </p:sp>
    </p:spTree>
    <p:extLst>
      <p:ext uri="{BB962C8B-B14F-4D97-AF65-F5344CB8AC3E}">
        <p14:creationId xmlns:p14="http://schemas.microsoft.com/office/powerpoint/2010/main" val="2003617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9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0326" y="37865"/>
            <a:ext cx="8281988" cy="678656"/>
          </a:xfrm>
        </p:spPr>
        <p:txBody>
          <a:bodyPr/>
          <a:lstStyle/>
          <a:p>
            <a:pPr eaLnBrk="1" hangingPunct="1"/>
            <a:r>
              <a:rPr lang="en-US" dirty="0" smtClean="0"/>
              <a:t>Commercial Strategy…</a:t>
            </a:r>
          </a:p>
        </p:txBody>
      </p:sp>
      <p:sp>
        <p:nvSpPr>
          <p:cNvPr id="13315" name="Rectangle 3"/>
          <p:cNvSpPr>
            <a:spLocks noGrp="1" noChangeArrowheads="1"/>
          </p:cNvSpPr>
          <p:nvPr>
            <p:ph idx="1"/>
          </p:nvPr>
        </p:nvSpPr>
        <p:spPr>
          <a:xfrm>
            <a:off x="106420" y="484918"/>
            <a:ext cx="8895080" cy="1461939"/>
          </a:xfrm>
        </p:spPr>
        <p:txBody>
          <a:bodyPr/>
          <a:lstStyle/>
          <a:p>
            <a:pPr marL="263525" lvl="2" indent="-225425" eaLnBrk="1" hangingPunct="1">
              <a:lnSpc>
                <a:spcPct val="100000"/>
              </a:lnSpc>
              <a:buFont typeface="Arial" pitchFamily="34" charset="0"/>
              <a:buChar char="•"/>
            </a:pPr>
            <a:r>
              <a:rPr lang="en-US" sz="2000" dirty="0" smtClean="0">
                <a:ea typeface="+mn-ea"/>
                <a:cs typeface="+mn-cs"/>
              </a:rPr>
              <a:t>Schneider’s focus remains </a:t>
            </a:r>
            <a:r>
              <a:rPr lang="en-US" sz="2000" i="1" dirty="0" smtClean="0">
                <a:ea typeface="+mn-ea"/>
                <a:cs typeface="+mn-cs"/>
              </a:rPr>
              <a:t>at the systems level </a:t>
            </a:r>
          </a:p>
          <a:p>
            <a:pPr marL="263525" lvl="2" indent="-225425" eaLnBrk="1" hangingPunct="1">
              <a:lnSpc>
                <a:spcPct val="100000"/>
              </a:lnSpc>
              <a:buFont typeface="Arial" pitchFamily="34" charset="0"/>
              <a:buChar char="•"/>
            </a:pPr>
            <a:r>
              <a:rPr lang="en-US" sz="2000" dirty="0" smtClean="0">
                <a:ea typeface="+mn-ea"/>
                <a:cs typeface="+mn-cs"/>
              </a:rPr>
              <a:t>Begin at the measurement and </a:t>
            </a:r>
            <a:r>
              <a:rPr lang="en-US" sz="2000" dirty="0" smtClean="0">
                <a:cs typeface="+mn-cs"/>
              </a:rPr>
              <a:t>valve </a:t>
            </a:r>
            <a:r>
              <a:rPr lang="en-US" sz="2000" dirty="0" smtClean="0">
                <a:ea typeface="+mn-ea"/>
                <a:cs typeface="+mn-cs"/>
              </a:rPr>
              <a:t>levels:</a:t>
            </a:r>
          </a:p>
          <a:p>
            <a:pPr marL="455613" lvl="4" indent="-225425" eaLnBrk="1" hangingPunct="1">
              <a:buFont typeface="Arial" pitchFamily="34" charset="0"/>
              <a:buChar char="•"/>
            </a:pPr>
            <a:r>
              <a:rPr lang="en-US" sz="1600" kern="1200" dirty="0">
                <a:ea typeface="+mn-ea"/>
                <a:cs typeface="+mn-cs"/>
              </a:rPr>
              <a:t>Add to our own </a:t>
            </a:r>
            <a:r>
              <a:rPr lang="en-US" sz="1600" kern="1200" dirty="0" smtClean="0">
                <a:ea typeface="+mn-ea"/>
                <a:cs typeface="+mn-cs"/>
              </a:rPr>
              <a:t>– and other’s – sensor, analytical, and valve portfolios:</a:t>
            </a:r>
            <a:endParaRPr lang="en-US" sz="1600" kern="1200" dirty="0">
              <a:ea typeface="+mn-ea"/>
              <a:cs typeface="+mn-cs"/>
            </a:endParaRPr>
          </a:p>
          <a:p>
            <a:pPr marL="598488" lvl="4" indent="-225425" eaLnBrk="1" hangingPunct="1">
              <a:lnSpc>
                <a:spcPct val="100000"/>
              </a:lnSpc>
              <a:buFont typeface="Arial" pitchFamily="34" charset="0"/>
              <a:buChar char="•"/>
            </a:pPr>
            <a:r>
              <a:rPr lang="en-US" sz="1400" dirty="0" smtClean="0"/>
              <a:t>We add intelligence to otherwise stupid assets to the device OEMs, adding:</a:t>
            </a:r>
          </a:p>
        </p:txBody>
      </p:sp>
      <p:sp>
        <p:nvSpPr>
          <p:cNvPr id="5" name="TextBox 4"/>
          <p:cNvSpPr txBox="1"/>
          <p:nvPr/>
        </p:nvSpPr>
        <p:spPr>
          <a:xfrm>
            <a:off x="3470517" y="2120134"/>
            <a:ext cx="1944763" cy="634020"/>
          </a:xfrm>
          <a:prstGeom prst="rect">
            <a:avLst/>
          </a:prstGeom>
          <a:noFill/>
        </p:spPr>
        <p:txBody>
          <a:bodyPr wrap="none" rtlCol="0">
            <a:spAutoFit/>
          </a:bodyPr>
          <a:lstStyle/>
          <a:p>
            <a:pPr marL="231775" lvl="5" indent="-225425" fontAlgn="base">
              <a:spcBef>
                <a:spcPct val="20000"/>
              </a:spcBef>
              <a:spcAft>
                <a:spcPct val="0"/>
              </a:spcAft>
              <a:buClr>
                <a:srgbClr val="36C746"/>
              </a:buClr>
              <a:buFont typeface="Arial" pitchFamily="34" charset="0"/>
              <a:buChar char="•"/>
            </a:pPr>
            <a:r>
              <a:rPr lang="en-US" sz="1600" dirty="0">
                <a:solidFill>
                  <a:schemeClr val="accent1"/>
                </a:solidFill>
              </a:rPr>
              <a:t>Diagnostics</a:t>
            </a:r>
          </a:p>
          <a:p>
            <a:pPr marL="231775" lvl="5" indent="-225425" fontAlgn="base">
              <a:spcBef>
                <a:spcPct val="20000"/>
              </a:spcBef>
              <a:spcAft>
                <a:spcPct val="0"/>
              </a:spcAft>
              <a:buClr>
                <a:srgbClr val="36C746"/>
              </a:buClr>
              <a:buFont typeface="Arial" pitchFamily="34" charset="0"/>
              <a:buChar char="•"/>
            </a:pPr>
            <a:r>
              <a:rPr lang="en-US" sz="1600" dirty="0">
                <a:solidFill>
                  <a:schemeClr val="accent1"/>
                </a:solidFill>
              </a:rPr>
              <a:t>Communications</a:t>
            </a:r>
          </a:p>
        </p:txBody>
      </p:sp>
      <p:sp>
        <p:nvSpPr>
          <p:cNvPr id="2" name="Rectangle 1"/>
          <p:cNvSpPr/>
          <p:nvPr/>
        </p:nvSpPr>
        <p:spPr>
          <a:xfrm>
            <a:off x="1696720" y="2118661"/>
            <a:ext cx="1673856" cy="634020"/>
          </a:xfrm>
          <a:prstGeom prst="rect">
            <a:avLst/>
          </a:prstGeom>
          <a:noFill/>
        </p:spPr>
        <p:txBody>
          <a:bodyPr wrap="none" rtlCol="0">
            <a:spAutoFit/>
          </a:bodyPr>
          <a:lstStyle/>
          <a:p>
            <a:pPr marL="231775" lvl="5" indent="-225425" fontAlgn="base">
              <a:spcBef>
                <a:spcPct val="20000"/>
              </a:spcBef>
              <a:spcAft>
                <a:spcPct val="0"/>
              </a:spcAft>
              <a:buClr>
                <a:srgbClr val="36C746"/>
              </a:buClr>
              <a:buFont typeface="Arial" pitchFamily="34" charset="0"/>
              <a:buChar char="•"/>
            </a:pPr>
            <a:r>
              <a:rPr lang="en-US" sz="1600" dirty="0">
                <a:solidFill>
                  <a:schemeClr val="accent1"/>
                </a:solidFill>
                <a:latin typeface="+mn-lt"/>
              </a:rPr>
              <a:t>Measurement</a:t>
            </a:r>
          </a:p>
          <a:p>
            <a:pPr marL="231775" lvl="5" indent="-225425" fontAlgn="base">
              <a:spcBef>
                <a:spcPct val="20000"/>
              </a:spcBef>
              <a:spcAft>
                <a:spcPct val="0"/>
              </a:spcAft>
              <a:buClr>
                <a:srgbClr val="36C746"/>
              </a:buClr>
              <a:buFont typeface="Arial" pitchFamily="34" charset="0"/>
              <a:buChar char="•"/>
            </a:pPr>
            <a:r>
              <a:rPr lang="en-US" sz="1600" dirty="0">
                <a:solidFill>
                  <a:schemeClr val="accent1"/>
                </a:solidFill>
              </a:rPr>
              <a:t>Control</a:t>
            </a:r>
          </a:p>
        </p:txBody>
      </p:sp>
      <p:sp>
        <p:nvSpPr>
          <p:cNvPr id="6" name="Rectangle 3"/>
          <p:cNvSpPr txBox="1">
            <a:spLocks noChangeArrowheads="1"/>
          </p:cNvSpPr>
          <p:nvPr/>
        </p:nvSpPr>
        <p:spPr bwMode="auto">
          <a:xfrm>
            <a:off x="0" y="2754154"/>
            <a:ext cx="9144000" cy="200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0" fontAlgn="base" hangingPunct="0">
              <a:spcBef>
                <a:spcPct val="20000"/>
              </a:spcBef>
              <a:spcAft>
                <a:spcPct val="0"/>
              </a:spcAft>
              <a:buClr>
                <a:schemeClr val="accent1"/>
              </a:buClr>
              <a:buFont typeface="Arial" pitchFamily="34" charset="0"/>
              <a:buChar char="●"/>
              <a:defRPr sz="2000">
                <a:solidFill>
                  <a:schemeClr val="accent1"/>
                </a:solidFill>
                <a:latin typeface="+mn-lt"/>
                <a:ea typeface="+mn-ea"/>
                <a:cs typeface="+mn-cs"/>
              </a:defRPr>
            </a:lvl1pPr>
            <a:lvl2pPr marL="541338" indent="-180975"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2pPr>
            <a:lvl3pPr marL="901700" indent="-84138" algn="l" rtl="0" eaLnBrk="0" fontAlgn="base" hangingPunct="0">
              <a:spcBef>
                <a:spcPct val="20000"/>
              </a:spcBef>
              <a:spcAft>
                <a:spcPct val="0"/>
              </a:spcAft>
              <a:buClr>
                <a:schemeClr val="bg2"/>
              </a:buClr>
              <a:buFont typeface="Arial" pitchFamily="34" charset="0"/>
              <a:buChar char="●"/>
              <a:defRPr>
                <a:solidFill>
                  <a:schemeClr val="bg2"/>
                </a:solidFill>
                <a:latin typeface="+mn-lt"/>
              </a:defRPr>
            </a:lvl3pPr>
            <a:lvl4pPr marL="1751013" indent="-228600" algn="l" rtl="0" eaLnBrk="0" fontAlgn="base" hangingPunct="0">
              <a:spcBef>
                <a:spcPct val="20000"/>
              </a:spcBef>
              <a:spcAft>
                <a:spcPct val="0"/>
              </a:spcAft>
              <a:buChar char="–"/>
              <a:defRPr sz="2000">
                <a:solidFill>
                  <a:schemeClr val="tx1"/>
                </a:solidFill>
                <a:latin typeface="+mn-lt"/>
              </a:defRPr>
            </a:lvl4pPr>
            <a:lvl5pPr marL="2159000" indent="-228600" algn="l" rtl="0" eaLnBrk="0" fontAlgn="base" hangingPunct="0">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a:lstStyle>
          <a:p>
            <a:pPr marL="598488" lvl="4" indent="-225425" eaLnBrk="1" hangingPunct="1">
              <a:buClr>
                <a:srgbClr val="36C746"/>
              </a:buClr>
              <a:buFont typeface="Arial" pitchFamily="34" charset="0"/>
              <a:buChar char="•"/>
            </a:pPr>
            <a:r>
              <a:rPr lang="en-US" sz="1400" dirty="0">
                <a:solidFill>
                  <a:schemeClr val="accent1"/>
                </a:solidFill>
              </a:rPr>
              <a:t>P</a:t>
            </a:r>
            <a:r>
              <a:rPr lang="en-US" sz="1400" dirty="0" smtClean="0">
                <a:solidFill>
                  <a:schemeClr val="accent1"/>
                </a:solidFill>
              </a:rPr>
              <a:t>rovides </a:t>
            </a:r>
            <a:r>
              <a:rPr lang="en-US" sz="1400" dirty="0">
                <a:solidFill>
                  <a:schemeClr val="accent1"/>
                </a:solidFill>
              </a:rPr>
              <a:t>IP in the form of location (in device), number, type, &amp; asset performance IP </a:t>
            </a:r>
            <a:r>
              <a:rPr lang="en-US" sz="1400" i="1" dirty="0">
                <a:solidFill>
                  <a:schemeClr val="accent1"/>
                </a:solidFill>
              </a:rPr>
              <a:t>in the device</a:t>
            </a:r>
          </a:p>
          <a:p>
            <a:pPr marL="407988" lvl="3" indent="-225425" eaLnBrk="1" hangingPunct="1">
              <a:buClr>
                <a:srgbClr val="36C746"/>
              </a:buClr>
              <a:buFont typeface="Arial" pitchFamily="34" charset="0"/>
              <a:buChar char="•"/>
            </a:pPr>
            <a:r>
              <a:rPr lang="en-US" dirty="0">
                <a:solidFill>
                  <a:schemeClr val="accent1"/>
                </a:solidFill>
                <a:latin typeface="Arial"/>
              </a:rPr>
              <a:t>Expand to equipment providers: they provide </a:t>
            </a:r>
            <a:r>
              <a:rPr lang="en-US" i="1" dirty="0">
                <a:solidFill>
                  <a:schemeClr val="accent1"/>
                </a:solidFill>
                <a:latin typeface="Arial"/>
              </a:rPr>
              <a:t>their IP as avatars on the CPS’s</a:t>
            </a:r>
          </a:p>
          <a:p>
            <a:pPr marL="407988" lvl="3" indent="-225425" eaLnBrk="1" hangingPunct="1">
              <a:buClr>
                <a:srgbClr val="36C746"/>
              </a:buClr>
              <a:buFont typeface="Arial" pitchFamily="34" charset="0"/>
              <a:buChar char="•"/>
            </a:pPr>
            <a:r>
              <a:rPr lang="en-US" dirty="0">
                <a:solidFill>
                  <a:schemeClr val="accent1"/>
                </a:solidFill>
                <a:latin typeface="Arial"/>
              </a:rPr>
              <a:t>Current architectures can accommodate this technology allowing for systems to be a combination of current and this </a:t>
            </a:r>
            <a:r>
              <a:rPr lang="en-US" dirty="0" smtClean="0">
                <a:solidFill>
                  <a:schemeClr val="accent1"/>
                </a:solidFill>
                <a:latin typeface="Arial"/>
              </a:rPr>
              <a:t>technology</a:t>
            </a:r>
          </a:p>
          <a:p>
            <a:pPr marL="407988" lvl="3" indent="-225425" eaLnBrk="1" hangingPunct="1">
              <a:buClr>
                <a:srgbClr val="36C746"/>
              </a:buClr>
              <a:buFont typeface="Arial" pitchFamily="34" charset="0"/>
              <a:buChar char="•"/>
            </a:pPr>
            <a:r>
              <a:rPr lang="en-US" dirty="0" smtClean="0">
                <a:solidFill>
                  <a:schemeClr val="accent1"/>
                </a:solidFill>
                <a:latin typeface="Arial"/>
              </a:rPr>
              <a:t>Move from </a:t>
            </a:r>
            <a:r>
              <a:rPr lang="en-US" i="1" dirty="0" smtClean="0">
                <a:solidFill>
                  <a:schemeClr val="accent1"/>
                </a:solidFill>
                <a:latin typeface="Arial"/>
              </a:rPr>
              <a:t>process efficiency control </a:t>
            </a:r>
            <a:r>
              <a:rPr lang="en-US" dirty="0" smtClean="0">
                <a:solidFill>
                  <a:schemeClr val="accent1"/>
                </a:solidFill>
                <a:latin typeface="Arial"/>
              </a:rPr>
              <a:t>to </a:t>
            </a:r>
            <a:r>
              <a:rPr lang="en-US" i="1" dirty="0" smtClean="0">
                <a:solidFill>
                  <a:schemeClr val="accent1"/>
                </a:solidFill>
                <a:latin typeface="Arial"/>
              </a:rPr>
              <a:t>business performance control</a:t>
            </a:r>
          </a:p>
          <a:p>
            <a:pPr marL="407988" lvl="3" indent="-225425" eaLnBrk="1" hangingPunct="1">
              <a:buClr>
                <a:srgbClr val="36C746"/>
              </a:buClr>
              <a:buFont typeface="Arial" pitchFamily="34" charset="0"/>
              <a:buChar char="•"/>
            </a:pPr>
            <a:r>
              <a:rPr lang="en-US" dirty="0" smtClean="0">
                <a:solidFill>
                  <a:schemeClr val="accent1"/>
                </a:solidFill>
              </a:rPr>
              <a:t>Traditional </a:t>
            </a:r>
            <a:r>
              <a:rPr lang="en-US" dirty="0">
                <a:solidFill>
                  <a:schemeClr val="accent1"/>
                </a:solidFill>
              </a:rPr>
              <a:t>“advanced” functionality operating over a wide-range of assets will still be provided at the system </a:t>
            </a:r>
            <a:r>
              <a:rPr lang="en-US" dirty="0" smtClean="0">
                <a:solidFill>
                  <a:schemeClr val="accent1"/>
                </a:solidFill>
              </a:rPr>
              <a:t>level communicating over the fog</a:t>
            </a:r>
            <a:endParaRPr lang="en-US" dirty="0">
              <a:solidFill>
                <a:schemeClr val="accent1"/>
              </a:solidFill>
              <a:latin typeface="Arial"/>
            </a:endParaRPr>
          </a:p>
        </p:txBody>
      </p:sp>
      <p:sp>
        <p:nvSpPr>
          <p:cNvPr id="3" name="TextBox 2"/>
          <p:cNvSpPr txBox="1"/>
          <p:nvPr/>
        </p:nvSpPr>
        <p:spPr>
          <a:xfrm>
            <a:off x="837184" y="1239938"/>
            <a:ext cx="7536037" cy="2185214"/>
          </a:xfrm>
          <a:prstGeom prst="rect">
            <a:avLst/>
          </a:prstGeom>
          <a:solidFill>
            <a:schemeClr val="bg2">
              <a:lumMod val="40000"/>
              <a:lumOff val="60000"/>
            </a:schemeClr>
          </a:solidFill>
          <a:ln>
            <a:solidFill>
              <a:schemeClr val="tx1"/>
            </a:solidFill>
          </a:ln>
        </p:spPr>
        <p:txBody>
          <a:bodyPr wrap="none" rtlCol="0">
            <a:spAutoFit/>
          </a:bodyPr>
          <a:lstStyle/>
          <a:p>
            <a:r>
              <a:rPr lang="en-US" sz="2800" dirty="0" smtClean="0">
                <a:solidFill>
                  <a:schemeClr val="tx1"/>
                </a:solidFill>
              </a:rPr>
              <a:t>System software is key to this: </a:t>
            </a:r>
          </a:p>
          <a:p>
            <a:pPr marL="228600" indent="-228600">
              <a:buFont typeface="Arial" panose="020B0604020202020204" pitchFamily="34" charset="0"/>
              <a:buChar char="•"/>
            </a:pPr>
            <a:r>
              <a:rPr lang="en-US" sz="2000" dirty="0" smtClean="0">
                <a:solidFill>
                  <a:schemeClr val="tx1"/>
                </a:solidFill>
              </a:rPr>
              <a:t>Devices are not stand-alone; are part of a system</a:t>
            </a:r>
          </a:p>
          <a:p>
            <a:pPr marL="228600" indent="-228600">
              <a:buFont typeface="Arial" panose="020B0604020202020204" pitchFamily="34" charset="0"/>
              <a:buChar char="•"/>
            </a:pPr>
            <a:r>
              <a:rPr lang="en-US" sz="2000" dirty="0" smtClean="0"/>
              <a:t>Reliant on open, interoperable industry Standards (ISA95, </a:t>
            </a:r>
            <a:r>
              <a:rPr lang="en-US" sz="2000" smtClean="0"/>
              <a:t>OG):</a:t>
            </a:r>
            <a:endParaRPr lang="en-US" sz="2000" dirty="0" smtClean="0"/>
          </a:p>
          <a:p>
            <a:pPr marL="347663" lvl="1" indent="-174625">
              <a:buFont typeface="Arial" panose="020B0604020202020204" pitchFamily="34" charset="0"/>
              <a:buChar char="-"/>
            </a:pPr>
            <a:r>
              <a:rPr lang="en-US" sz="1400" dirty="0" smtClean="0"/>
              <a:t>Functionality/naming definitions</a:t>
            </a:r>
          </a:p>
          <a:p>
            <a:pPr marL="347663" lvl="1" indent="-174625">
              <a:buFont typeface="Arial" panose="020B0604020202020204" pitchFamily="34" charset="0"/>
              <a:buChar char="-"/>
            </a:pPr>
            <a:r>
              <a:rPr lang="en-US" sz="1400" dirty="0" smtClean="0"/>
              <a:t>Communications</a:t>
            </a:r>
            <a:endParaRPr lang="en-US" dirty="0" smtClean="0"/>
          </a:p>
          <a:p>
            <a:pPr marL="228600" indent="-228600">
              <a:buFont typeface="Arial" panose="020B0604020202020204" pitchFamily="34" charset="0"/>
              <a:buChar char="•"/>
            </a:pPr>
            <a:r>
              <a:rPr lang="en-US" sz="2000" dirty="0" smtClean="0"/>
              <a:t>Create a “</a:t>
            </a:r>
            <a:r>
              <a:rPr lang="en-US" sz="2000" i="1" dirty="0" smtClean="0"/>
              <a:t>system of systems</a:t>
            </a:r>
            <a:r>
              <a:rPr lang="en-US" sz="2000" dirty="0" smtClean="0"/>
              <a:t>”</a:t>
            </a:r>
          </a:p>
          <a:p>
            <a:pPr marL="228600" indent="-228600">
              <a:buFont typeface="Arial" panose="020B0604020202020204" pitchFamily="34" charset="0"/>
              <a:buChar char="•"/>
            </a:pPr>
            <a:r>
              <a:rPr lang="en-US" sz="2000" dirty="0" smtClean="0">
                <a:solidFill>
                  <a:schemeClr val="tx1"/>
                </a:solidFill>
              </a:rPr>
              <a:t>Each CPS has a bit of “system”: build the system CPS by CPS</a:t>
            </a:r>
          </a:p>
        </p:txBody>
      </p:sp>
    </p:spTree>
    <p:extLst>
      <p:ext uri="{BB962C8B-B14F-4D97-AF65-F5344CB8AC3E}">
        <p14:creationId xmlns:p14="http://schemas.microsoft.com/office/powerpoint/2010/main" val="24304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9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9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9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20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bg/>
                                          </p:spTgt>
                                        </p:tgtEl>
                                        <p:attrNameLst>
                                          <p:attrName>style.visibility</p:attrName>
                                        </p:attrNameLst>
                                      </p:cBhvr>
                                      <p:to>
                                        <p:strVal val="visible"/>
                                      </p:to>
                                    </p:set>
                                    <p:anim calcmode="lin" valueType="num">
                                      <p:cBhvr>
                                        <p:cTn id="62" dur="2000" fill="hold"/>
                                        <p:tgtEl>
                                          <p:spTgt spid="3">
                                            <p:bg/>
                                          </p:spTgt>
                                        </p:tgtEl>
                                        <p:attrNameLst>
                                          <p:attrName>ppt_w</p:attrName>
                                        </p:attrNameLst>
                                      </p:cBhvr>
                                      <p:tavLst>
                                        <p:tav tm="0">
                                          <p:val>
                                            <p:fltVal val="0"/>
                                          </p:val>
                                        </p:tav>
                                        <p:tav tm="100000">
                                          <p:val>
                                            <p:strVal val="#ppt_w"/>
                                          </p:val>
                                        </p:tav>
                                      </p:tavLst>
                                    </p:anim>
                                    <p:anim calcmode="lin" valueType="num">
                                      <p:cBhvr>
                                        <p:cTn id="63" dur="2000" fill="hold"/>
                                        <p:tgtEl>
                                          <p:spTgt spid="3">
                                            <p:bg/>
                                          </p:spTgt>
                                        </p:tgtEl>
                                        <p:attrNameLst>
                                          <p:attrName>ppt_h</p:attrName>
                                        </p:attrNameLst>
                                      </p:cBhvr>
                                      <p:tavLst>
                                        <p:tav tm="0">
                                          <p:val>
                                            <p:fltVal val="0"/>
                                          </p:val>
                                        </p:tav>
                                        <p:tav tm="100000">
                                          <p:val>
                                            <p:strVal val="#ppt_h"/>
                                          </p:val>
                                        </p:tav>
                                      </p:tavLst>
                                    </p:anim>
                                    <p:animEffect transition="in" filter="fade">
                                      <p:cBhvr>
                                        <p:cTn id="64" dur="2000"/>
                                        <p:tgtEl>
                                          <p:spTgt spid="3">
                                            <p:bg/>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p:cTn id="6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71" dur="2000"/>
                                        <p:tgtEl>
                                          <p:spTgt spid="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anim calcmode="lin" valueType="num">
                                      <p:cBhvr>
                                        <p:cTn id="7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78" dur="2000"/>
                                        <p:tgtEl>
                                          <p:spTgt spid="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 calcmode="lin" valueType="num">
                                      <p:cBhvr>
                                        <p:cTn id="8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85" dur="2000"/>
                                        <p:tgtEl>
                                          <p:spTgt spid="3">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
                                            <p:txEl>
                                              <p:pRg st="3" end="3"/>
                                            </p:txEl>
                                          </p:spTgt>
                                        </p:tgtEl>
                                        <p:attrNameLst>
                                          <p:attrName>style.visibility</p:attrName>
                                        </p:attrNameLst>
                                      </p:cBhvr>
                                      <p:to>
                                        <p:strVal val="visible"/>
                                      </p:to>
                                    </p:set>
                                    <p:anim calcmode="lin" valueType="num">
                                      <p:cBhvr>
                                        <p:cTn id="9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2" dur="2000"/>
                                        <p:tgtEl>
                                          <p:spTgt spid="3">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 calcmode="lin" valueType="num">
                                      <p:cBhvr>
                                        <p:cTn id="9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9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9" dur="2000"/>
                                        <p:tgtEl>
                                          <p:spTgt spid="3">
                                            <p:txEl>
                                              <p:pRg st="4" end="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 calcmode="lin" valueType="num">
                                      <p:cBhvr>
                                        <p:cTn id="10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0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06" dur="2000"/>
                                        <p:tgtEl>
                                          <p:spTgt spid="3">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 calcmode="lin" valueType="num">
                                      <p:cBhvr>
                                        <p:cTn id="11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1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p:bldP spid="5" grpId="0"/>
      <p:bldP spid="2" grpId="0"/>
      <p:bldP spid="6" grpId="0" build="p" bldLvl="4"/>
      <p:bldP spid="3" grpId="0" build="p" bldLvl="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73" y="91156"/>
            <a:ext cx="2969145" cy="430887"/>
          </a:xfrm>
        </p:spPr>
        <p:txBody>
          <a:bodyPr/>
          <a:lstStyle/>
          <a:p>
            <a:r>
              <a:rPr lang="en-US" sz="2800" dirty="0" smtClean="0"/>
              <a:t>Summary</a:t>
            </a:r>
            <a:endParaRPr lang="en-US" sz="2800" dirty="0"/>
          </a:p>
        </p:txBody>
      </p:sp>
      <p:sp>
        <p:nvSpPr>
          <p:cNvPr id="3" name="Content Placeholder 2"/>
          <p:cNvSpPr>
            <a:spLocks noGrp="1"/>
          </p:cNvSpPr>
          <p:nvPr>
            <p:ph idx="1"/>
          </p:nvPr>
        </p:nvSpPr>
        <p:spPr>
          <a:xfrm>
            <a:off x="152400" y="723147"/>
            <a:ext cx="8961120" cy="4344779"/>
          </a:xfrm>
        </p:spPr>
        <p:txBody>
          <a:bodyPr/>
          <a:lstStyle/>
          <a:p>
            <a:r>
              <a:rPr lang="en-US" sz="2000" dirty="0" smtClean="0"/>
              <a:t>Essentially takes conventional automation systems, chops it up to smallest granularity possible, and distributes around the process in the actual process devices and equipment, all powered by harvested power, communicating in a fog of combined meshes, operating within a </a:t>
            </a:r>
            <a:r>
              <a:rPr lang="en-US" sz="2000" i="1" dirty="0" smtClean="0"/>
              <a:t>unifying systems framework</a:t>
            </a:r>
          </a:p>
          <a:p>
            <a:r>
              <a:rPr lang="en-US" sz="2000" dirty="0" smtClean="0"/>
              <a:t>Control is no longer “stuck on” – it is </a:t>
            </a:r>
            <a:r>
              <a:rPr lang="en-US" sz="2000" i="1" dirty="0" smtClean="0"/>
              <a:t>in situ</a:t>
            </a:r>
            <a:r>
              <a:rPr lang="en-US" sz="2000" dirty="0" smtClean="0"/>
              <a:t>, </a:t>
            </a:r>
            <a:r>
              <a:rPr lang="en-US" sz="2000" dirty="0" smtClean="0"/>
              <a:t>autonomous, part </a:t>
            </a:r>
            <a:r>
              <a:rPr lang="en-US" sz="2000" dirty="0" smtClean="0"/>
              <a:t>of the process</a:t>
            </a:r>
          </a:p>
          <a:p>
            <a:r>
              <a:rPr lang="en-US" sz="2000" dirty="0" smtClean="0"/>
              <a:t>Control shifts to the device itself with added device IP by vendor</a:t>
            </a:r>
          </a:p>
          <a:p>
            <a:r>
              <a:rPr lang="en-US" sz="2000" dirty="0" smtClean="0"/>
              <a:t>The plant models itself: control perfectly represents the actual plant</a:t>
            </a:r>
          </a:p>
          <a:p>
            <a:r>
              <a:rPr lang="en-US" sz="2000" dirty="0" smtClean="0"/>
              <a:t>Schneider focuses on what it does best: providing the </a:t>
            </a:r>
            <a:r>
              <a:rPr lang="en-US" sz="2000" i="1" dirty="0" smtClean="0"/>
              <a:t>system</a:t>
            </a:r>
            <a:r>
              <a:rPr lang="en-US" sz="2000" dirty="0" smtClean="0"/>
              <a:t> </a:t>
            </a:r>
            <a:r>
              <a:rPr lang="en-US" sz="2000" i="1" dirty="0" smtClean="0"/>
              <a:t>characteristics</a:t>
            </a:r>
          </a:p>
          <a:p>
            <a:r>
              <a:rPr lang="en-US" sz="2000" dirty="0" smtClean="0"/>
              <a:t>Maximum security, reliability and resiliency at lowest possible cost</a:t>
            </a:r>
          </a:p>
          <a:p>
            <a:pPr>
              <a:spcBef>
                <a:spcPts val="0"/>
              </a:spcBef>
              <a:spcAft>
                <a:spcPts val="0"/>
              </a:spcAft>
            </a:pPr>
            <a:r>
              <a:rPr lang="en-US" sz="2000" dirty="0" smtClean="0"/>
              <a:t>This is the </a:t>
            </a:r>
            <a:r>
              <a:rPr lang="en-US" sz="2000" i="1" dirty="0" smtClean="0"/>
              <a:t>Internet of Things </a:t>
            </a:r>
            <a:r>
              <a:rPr lang="en-US" sz="2000" dirty="0" smtClean="0"/>
              <a:t>as applied to industrial process control: </a:t>
            </a:r>
          </a:p>
          <a:p>
            <a:pPr marL="15875" indent="0" algn="ctr">
              <a:buNone/>
            </a:pPr>
            <a:r>
              <a:rPr lang="en-US" sz="2400" b="1" i="1" dirty="0" smtClean="0">
                <a:solidFill>
                  <a:srgbClr val="36C746"/>
                </a:solidFill>
              </a:rPr>
              <a:t>It is functionality, not connectivity</a:t>
            </a:r>
            <a:endParaRPr lang="en-US" sz="2400" b="1" i="1" dirty="0">
              <a:solidFill>
                <a:srgbClr val="36C746"/>
              </a:solidFill>
            </a:endParaRPr>
          </a:p>
        </p:txBody>
      </p:sp>
    </p:spTree>
    <p:extLst>
      <p:ext uri="{BB962C8B-B14F-4D97-AF65-F5344CB8AC3E}">
        <p14:creationId xmlns:p14="http://schemas.microsoft.com/office/powerpoint/2010/main" val="13790708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13433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134334"/>
            <a:ext cx="9144000" cy="367323"/>
          </a:xfrm>
          <a:prstGeom prst="rect">
            <a:avLst/>
          </a:prstGeom>
          <a:solidFill>
            <a:srgbClr val="36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7226" y="1457202"/>
            <a:ext cx="2258498" cy="830997"/>
          </a:xfrm>
        </p:spPr>
        <p:txBody>
          <a:bodyPr/>
          <a:lstStyle/>
          <a:p>
            <a:pPr algn="ctr"/>
            <a:r>
              <a:rPr lang="en-US" sz="5400" b="1" dirty="0">
                <a:solidFill>
                  <a:schemeClr val="bg1"/>
                </a:solidFill>
              </a:rPr>
              <a:t>Tack</a:t>
            </a:r>
          </a:p>
        </p:txBody>
      </p:sp>
    </p:spTree>
    <p:extLst>
      <p:ext uri="{BB962C8B-B14F-4D97-AF65-F5344CB8AC3E}">
        <p14:creationId xmlns:p14="http://schemas.microsoft.com/office/powerpoint/2010/main" val="19550470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77" t="13655" r="11231"/>
          <a:stretch/>
        </p:blipFill>
        <p:spPr bwMode="auto">
          <a:xfrm>
            <a:off x="-202030" y="15477"/>
            <a:ext cx="3872753" cy="430226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71077" y="224028"/>
            <a:ext cx="5733288" cy="854964"/>
          </a:xfrm>
        </p:spPr>
        <p:txBody>
          <a:bodyPr/>
          <a:lstStyle/>
          <a:p>
            <a:pPr algn="ctr"/>
            <a:r>
              <a:rPr lang="en-US" dirty="0" smtClean="0"/>
              <a:t>“A Control System Without Field Devices is Nothing But a Brain in a Jar…”</a:t>
            </a:r>
            <a:endParaRPr lang="en-US" dirty="0"/>
          </a:p>
        </p:txBody>
      </p:sp>
      <p:sp>
        <p:nvSpPr>
          <p:cNvPr id="4" name="Title 2"/>
          <p:cNvSpPr txBox="1">
            <a:spLocks/>
          </p:cNvSpPr>
          <p:nvPr/>
        </p:nvSpPr>
        <p:spPr>
          <a:xfrm>
            <a:off x="3854021" y="1042157"/>
            <a:ext cx="4610848" cy="492443"/>
          </a:xfrm>
          <a:prstGeom prst="rect">
            <a:avLst/>
          </a:prstGeom>
        </p:spPr>
        <p:txBody>
          <a:bodyPr vert="horz"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r>
              <a:rPr lang="en-US" sz="1600" dirty="0" smtClean="0">
                <a:solidFill>
                  <a:schemeClr val="bg1">
                    <a:lumMod val="50000"/>
                  </a:schemeClr>
                </a:solidFill>
              </a:rPr>
              <a:t>This is how we now tend to think of modern industrial control systems…</a:t>
            </a:r>
            <a:endParaRPr lang="en-US" sz="1600" dirty="0">
              <a:solidFill>
                <a:schemeClr val="bg1">
                  <a:lumMod val="50000"/>
                </a:schemeClr>
              </a:solidFill>
            </a:endParaRPr>
          </a:p>
        </p:txBody>
      </p:sp>
      <p:sp>
        <p:nvSpPr>
          <p:cNvPr id="5" name="Title 2"/>
          <p:cNvSpPr txBox="1">
            <a:spLocks/>
          </p:cNvSpPr>
          <p:nvPr/>
        </p:nvSpPr>
        <p:spPr>
          <a:xfrm>
            <a:off x="4018613" y="1608824"/>
            <a:ext cx="4610848" cy="246221"/>
          </a:xfrm>
          <a:prstGeom prst="rect">
            <a:avLst/>
          </a:prstGeom>
        </p:spPr>
        <p:txBody>
          <a:bodyPr vert="horz"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pPr algn="ctr"/>
            <a:r>
              <a:rPr lang="en-US" sz="1600" dirty="0" smtClean="0">
                <a:solidFill>
                  <a:schemeClr val="bg1">
                    <a:lumMod val="50000"/>
                  </a:schemeClr>
                </a:solidFill>
              </a:rPr>
              <a:t>We’ve forgotten about the field…</a:t>
            </a:r>
            <a:endParaRPr lang="en-US" sz="1600" dirty="0">
              <a:solidFill>
                <a:schemeClr val="bg1">
                  <a:lumMod val="50000"/>
                </a:schemeClr>
              </a:solidFill>
            </a:endParaRPr>
          </a:p>
        </p:txBody>
      </p:sp>
      <p:sp>
        <p:nvSpPr>
          <p:cNvPr id="6" name="Title 2"/>
          <p:cNvSpPr txBox="1">
            <a:spLocks/>
          </p:cNvSpPr>
          <p:nvPr/>
        </p:nvSpPr>
        <p:spPr>
          <a:xfrm>
            <a:off x="3854021" y="2633213"/>
            <a:ext cx="4610848" cy="246221"/>
          </a:xfrm>
          <a:prstGeom prst="rect">
            <a:avLst/>
          </a:prstGeom>
        </p:spPr>
        <p:txBody>
          <a:bodyPr vert="horz"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r>
              <a:rPr lang="en-US" sz="1600" dirty="0" smtClean="0">
                <a:solidFill>
                  <a:schemeClr val="bg1">
                    <a:lumMod val="50000"/>
                  </a:schemeClr>
                </a:solidFill>
              </a:rPr>
              <a:t>We’ve even forgotten about </a:t>
            </a:r>
            <a:r>
              <a:rPr lang="en-US" sz="1600" i="1" dirty="0" smtClean="0">
                <a:solidFill>
                  <a:schemeClr val="bg1">
                    <a:lumMod val="50000"/>
                  </a:schemeClr>
                </a:solidFill>
              </a:rPr>
              <a:t>control</a:t>
            </a:r>
            <a:r>
              <a:rPr lang="en-US" sz="1600" dirty="0" smtClean="0">
                <a:solidFill>
                  <a:schemeClr val="bg1">
                    <a:lumMod val="50000"/>
                  </a:schemeClr>
                </a:solidFill>
              </a:rPr>
              <a:t>…</a:t>
            </a:r>
            <a:endParaRPr lang="en-US" sz="1600" dirty="0">
              <a:solidFill>
                <a:schemeClr val="bg1">
                  <a:lumMod val="50000"/>
                </a:schemeClr>
              </a:solidFill>
            </a:endParaRPr>
          </a:p>
        </p:txBody>
      </p:sp>
      <p:sp>
        <p:nvSpPr>
          <p:cNvPr id="7" name="Title 2"/>
          <p:cNvSpPr txBox="1">
            <a:spLocks/>
          </p:cNvSpPr>
          <p:nvPr/>
        </p:nvSpPr>
        <p:spPr>
          <a:xfrm>
            <a:off x="3782926" y="1920387"/>
            <a:ext cx="4995313" cy="246221"/>
          </a:xfrm>
          <a:prstGeom prst="rect">
            <a:avLst/>
          </a:prstGeom>
        </p:spPr>
        <p:txBody>
          <a:bodyPr vert="horz" wrap="square"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pPr algn="r"/>
            <a:r>
              <a:rPr lang="en-US" sz="1600" i="1" dirty="0" smtClean="0">
                <a:solidFill>
                  <a:schemeClr val="bg1">
                    <a:lumMod val="50000"/>
                  </a:schemeClr>
                </a:solidFill>
              </a:rPr>
              <a:t>Measurement</a:t>
            </a:r>
            <a:r>
              <a:rPr lang="en-US" sz="1600" dirty="0" smtClean="0">
                <a:solidFill>
                  <a:schemeClr val="bg1">
                    <a:lumMod val="50000"/>
                  </a:schemeClr>
                </a:solidFill>
              </a:rPr>
              <a:t> is no longer mentioned in polite circles…</a:t>
            </a:r>
            <a:endParaRPr lang="en-US" sz="1600" dirty="0">
              <a:solidFill>
                <a:schemeClr val="bg1">
                  <a:lumMod val="50000"/>
                </a:schemeClr>
              </a:solidFill>
            </a:endParaRPr>
          </a:p>
        </p:txBody>
      </p:sp>
      <p:sp>
        <p:nvSpPr>
          <p:cNvPr id="8" name="Title 2"/>
          <p:cNvSpPr txBox="1">
            <a:spLocks/>
          </p:cNvSpPr>
          <p:nvPr/>
        </p:nvSpPr>
        <p:spPr>
          <a:xfrm>
            <a:off x="3854021" y="3026405"/>
            <a:ext cx="4610848" cy="246221"/>
          </a:xfrm>
          <a:prstGeom prst="rect">
            <a:avLst/>
          </a:prstGeom>
        </p:spPr>
        <p:txBody>
          <a:bodyPr vert="horz"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pPr algn="r"/>
            <a:r>
              <a:rPr lang="en-US" sz="1600" dirty="0" smtClean="0">
                <a:solidFill>
                  <a:schemeClr val="bg1">
                    <a:lumMod val="50000"/>
                  </a:schemeClr>
                </a:solidFill>
              </a:rPr>
              <a:t>“They’re just a computer…”</a:t>
            </a:r>
            <a:endParaRPr lang="en-US" sz="1600" dirty="0">
              <a:solidFill>
                <a:schemeClr val="bg1">
                  <a:lumMod val="50000"/>
                </a:schemeClr>
              </a:solidFill>
            </a:endParaRPr>
          </a:p>
        </p:txBody>
      </p:sp>
      <p:sp>
        <p:nvSpPr>
          <p:cNvPr id="9" name="Title 2"/>
          <p:cNvSpPr txBox="1">
            <a:spLocks/>
          </p:cNvSpPr>
          <p:nvPr/>
        </p:nvSpPr>
        <p:spPr>
          <a:xfrm>
            <a:off x="3854021" y="3392165"/>
            <a:ext cx="4610848" cy="246221"/>
          </a:xfrm>
          <a:prstGeom prst="rect">
            <a:avLst/>
          </a:prstGeom>
        </p:spPr>
        <p:txBody>
          <a:bodyPr vert="horz"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r>
              <a:rPr lang="en-US" sz="1600" dirty="0" smtClean="0">
                <a:solidFill>
                  <a:schemeClr val="bg1">
                    <a:lumMod val="50000"/>
                  </a:schemeClr>
                </a:solidFill>
              </a:rPr>
              <a:t>“…</a:t>
            </a:r>
            <a:r>
              <a:rPr lang="en-US" sz="1600" i="1" dirty="0" smtClean="0">
                <a:solidFill>
                  <a:schemeClr val="bg1">
                    <a:lumMod val="50000"/>
                  </a:schemeClr>
                </a:solidFill>
              </a:rPr>
              <a:t>just like any other computer</a:t>
            </a:r>
            <a:r>
              <a:rPr lang="en-US" sz="1600" dirty="0" smtClean="0">
                <a:solidFill>
                  <a:schemeClr val="bg1">
                    <a:lumMod val="50000"/>
                  </a:schemeClr>
                </a:solidFill>
              </a:rPr>
              <a:t>…”</a:t>
            </a:r>
            <a:endParaRPr lang="en-US" sz="1600" dirty="0">
              <a:solidFill>
                <a:schemeClr val="bg1">
                  <a:lumMod val="50000"/>
                </a:schemeClr>
              </a:solidFill>
            </a:endParaRPr>
          </a:p>
        </p:txBody>
      </p:sp>
      <p:sp>
        <p:nvSpPr>
          <p:cNvPr id="2" name="TextBox 1"/>
          <p:cNvSpPr txBox="1"/>
          <p:nvPr/>
        </p:nvSpPr>
        <p:spPr>
          <a:xfrm>
            <a:off x="1396557" y="3963796"/>
            <a:ext cx="6467283" cy="707886"/>
          </a:xfrm>
          <a:prstGeom prst="rect">
            <a:avLst/>
          </a:prstGeom>
          <a:solidFill>
            <a:schemeClr val="bg1"/>
          </a:solidFill>
          <a:ln w="28575">
            <a:solidFill>
              <a:schemeClr val="accent1">
                <a:lumMod val="60000"/>
                <a:lumOff val="40000"/>
              </a:schemeClr>
            </a:solidFill>
          </a:ln>
        </p:spPr>
        <p:txBody>
          <a:bodyPr wrap="square" rtlCol="0">
            <a:spAutoFit/>
          </a:bodyPr>
          <a:lstStyle/>
          <a:p>
            <a:pPr algn="ctr"/>
            <a:r>
              <a:rPr lang="en-US" sz="2000" b="1" dirty="0" smtClean="0">
                <a:solidFill>
                  <a:srgbClr val="36C746"/>
                </a:solidFill>
              </a:rPr>
              <a:t>When it comes to process control and automation, how should we approach “IoT”?</a:t>
            </a:r>
            <a:endParaRPr lang="en-US" sz="2000" b="1" dirty="0">
              <a:solidFill>
                <a:srgbClr val="36C746"/>
              </a:solidFill>
            </a:endParaRPr>
          </a:p>
        </p:txBody>
      </p:sp>
      <p:sp>
        <p:nvSpPr>
          <p:cNvPr id="12" name="Title 2"/>
          <p:cNvSpPr txBox="1">
            <a:spLocks/>
          </p:cNvSpPr>
          <p:nvPr/>
        </p:nvSpPr>
        <p:spPr>
          <a:xfrm>
            <a:off x="3782926" y="2286147"/>
            <a:ext cx="4995313" cy="246221"/>
          </a:xfrm>
          <a:prstGeom prst="rect">
            <a:avLst/>
          </a:prstGeom>
        </p:spPr>
        <p:txBody>
          <a:bodyPr vert="horz" wrap="square" lIns="0" tIns="0" rIns="0" bIns="0" rtlCol="0" anchor="t">
            <a:spAutoFit/>
          </a:bodyPr>
          <a:lstStyle>
            <a:lvl1pPr algn="l" defTabSz="457200" rtl="0" eaLnBrk="1" latinLnBrk="0" hangingPunct="1">
              <a:spcBef>
                <a:spcPct val="0"/>
              </a:spcBef>
              <a:buNone/>
              <a:defRPr sz="2400" kern="1200">
                <a:solidFill>
                  <a:srgbClr val="36C746"/>
                </a:solidFill>
                <a:latin typeface="Arial"/>
                <a:ea typeface="+mj-ea"/>
                <a:cs typeface="Arial"/>
              </a:defRPr>
            </a:lvl1pPr>
          </a:lstStyle>
          <a:p>
            <a:pPr algn="r"/>
            <a:r>
              <a:rPr lang="en-US" sz="1600" i="1" dirty="0" smtClean="0">
                <a:solidFill>
                  <a:schemeClr val="bg1">
                    <a:lumMod val="50000"/>
                  </a:schemeClr>
                </a:solidFill>
              </a:rPr>
              <a:t>“…what’s a valve?”</a:t>
            </a:r>
            <a:endParaRPr lang="en-US" sz="1600" dirty="0">
              <a:solidFill>
                <a:schemeClr val="bg1">
                  <a:lumMod val="50000"/>
                </a:schemeClr>
              </a:solidFill>
            </a:endParaRPr>
          </a:p>
        </p:txBody>
      </p:sp>
    </p:spTree>
    <p:extLst>
      <p:ext uri="{BB962C8B-B14F-4D97-AF65-F5344CB8AC3E}">
        <p14:creationId xmlns:p14="http://schemas.microsoft.com/office/powerpoint/2010/main" val="25798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9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9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9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900" fill="hold"/>
                                        <p:tgtEl>
                                          <p:spTgt spid="2"/>
                                        </p:tgtEl>
                                        <p:attrNameLst>
                                          <p:attrName>ppt_w</p:attrName>
                                        </p:attrNameLst>
                                      </p:cBhvr>
                                      <p:tavLst>
                                        <p:tav tm="0">
                                          <p:val>
                                            <p:fltVal val="0"/>
                                          </p:val>
                                        </p:tav>
                                        <p:tav tm="100000">
                                          <p:val>
                                            <p:strVal val="#ppt_w"/>
                                          </p:val>
                                        </p:tav>
                                      </p:tavLst>
                                    </p:anim>
                                    <p:anim calcmode="lin" valueType="num">
                                      <p:cBhvr>
                                        <p:cTn id="48" dur="1900" fill="hold"/>
                                        <p:tgtEl>
                                          <p:spTgt spid="2"/>
                                        </p:tgtEl>
                                        <p:attrNameLst>
                                          <p:attrName>ppt_h</p:attrName>
                                        </p:attrNameLst>
                                      </p:cBhvr>
                                      <p:tavLst>
                                        <p:tav tm="0">
                                          <p:val>
                                            <p:fltVal val="0"/>
                                          </p:val>
                                        </p:tav>
                                        <p:tav tm="100000">
                                          <p:val>
                                            <p:strVal val="#ppt_h"/>
                                          </p:val>
                                        </p:tav>
                                      </p:tavLst>
                                    </p:anim>
                                    <p:animEffect transition="in" filter="fade">
                                      <p:cBhvr>
                                        <p:cTn id="49" dur="1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2"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19" y="-26785"/>
            <a:ext cx="8229600" cy="492443"/>
          </a:xfrm>
        </p:spPr>
        <p:txBody>
          <a:bodyPr/>
          <a:lstStyle/>
          <a:p>
            <a:pPr algn="l"/>
            <a:r>
              <a:rPr lang="en-US" sz="3200" dirty="0" smtClean="0"/>
              <a:t>Introduction</a:t>
            </a:r>
            <a:endParaRPr lang="en-US" sz="3200" dirty="0"/>
          </a:p>
        </p:txBody>
      </p:sp>
      <p:sp>
        <p:nvSpPr>
          <p:cNvPr id="3" name="Content Placeholder 2"/>
          <p:cNvSpPr>
            <a:spLocks noGrp="1"/>
          </p:cNvSpPr>
          <p:nvPr>
            <p:ph idx="1"/>
          </p:nvPr>
        </p:nvSpPr>
        <p:spPr>
          <a:xfrm>
            <a:off x="149619" y="529922"/>
            <a:ext cx="8545493" cy="4188382"/>
          </a:xfrm>
        </p:spPr>
        <p:txBody>
          <a:bodyPr>
            <a:normAutofit fontScale="85000" lnSpcReduction="10000"/>
          </a:bodyPr>
          <a:lstStyle/>
          <a:p>
            <a:r>
              <a:rPr lang="en-US" sz="2000" i="1" dirty="0" smtClean="0"/>
              <a:t>Process control</a:t>
            </a:r>
            <a:r>
              <a:rPr lang="en-US" sz="2000" dirty="0" smtClean="0"/>
              <a:t>: </a:t>
            </a:r>
            <a:r>
              <a:rPr lang="en-US" sz="2000" dirty="0"/>
              <a:t>to keep a process safe and operating to design to produce economic value for the asset </a:t>
            </a:r>
            <a:r>
              <a:rPr lang="en-US" sz="2000" dirty="0" smtClean="0"/>
              <a:t>owners…</a:t>
            </a:r>
          </a:p>
          <a:p>
            <a:r>
              <a:rPr lang="en-US" sz="2000" dirty="0" smtClean="0"/>
              <a:t>…has been with us since the earliest days of the industrial revolution…and…</a:t>
            </a:r>
          </a:p>
          <a:p>
            <a:r>
              <a:rPr lang="en-US" sz="2000" dirty="0" smtClean="0"/>
              <a:t>…will </a:t>
            </a:r>
            <a:r>
              <a:rPr lang="en-US" sz="2000" dirty="0"/>
              <a:t>always </a:t>
            </a:r>
            <a:r>
              <a:rPr lang="en-US" sz="2000" dirty="0" smtClean="0"/>
              <a:t>persist…and </a:t>
            </a:r>
            <a:r>
              <a:rPr lang="en-US" sz="2000" dirty="0"/>
              <a:t>will never go away</a:t>
            </a:r>
            <a:r>
              <a:rPr lang="en-US" sz="2000" dirty="0" smtClean="0"/>
              <a:t>.</a:t>
            </a:r>
          </a:p>
          <a:p>
            <a:r>
              <a:rPr lang="en-US" sz="2000" i="1" dirty="0" smtClean="0"/>
              <a:t>How</a:t>
            </a:r>
            <a:r>
              <a:rPr lang="en-US" sz="2000" dirty="0" smtClean="0"/>
              <a:t> </a:t>
            </a:r>
            <a:r>
              <a:rPr lang="en-US" sz="2000" dirty="0"/>
              <a:t>we solve/address those challenges </a:t>
            </a:r>
            <a:r>
              <a:rPr lang="en-US" sz="2000" dirty="0" smtClean="0"/>
              <a:t>– the </a:t>
            </a:r>
            <a:r>
              <a:rPr lang="en-US" sz="2000" dirty="0"/>
              <a:t>platform on which the control is </a:t>
            </a:r>
            <a:r>
              <a:rPr lang="en-US" sz="2000" dirty="0" smtClean="0"/>
              <a:t>executed – </a:t>
            </a:r>
            <a:r>
              <a:rPr lang="en-US" sz="2000" dirty="0"/>
              <a:t>ie the “</a:t>
            </a:r>
            <a:r>
              <a:rPr lang="en-US" sz="2000" i="1" dirty="0" smtClean="0"/>
              <a:t>automation</a:t>
            </a:r>
            <a:r>
              <a:rPr lang="en-US" sz="2000" dirty="0" smtClean="0"/>
              <a:t>”…</a:t>
            </a:r>
          </a:p>
          <a:p>
            <a:r>
              <a:rPr lang="en-US" sz="2000" dirty="0" smtClean="0"/>
              <a:t>…has changed over time…and will </a:t>
            </a:r>
            <a:r>
              <a:rPr lang="en-US" sz="2000" dirty="0"/>
              <a:t>radically change in the </a:t>
            </a:r>
            <a:r>
              <a:rPr lang="en-US" sz="2000" dirty="0" smtClean="0"/>
              <a:t>future.</a:t>
            </a:r>
          </a:p>
          <a:p>
            <a:r>
              <a:rPr lang="en-US" sz="2000" dirty="0" smtClean="0"/>
              <a:t>The </a:t>
            </a:r>
            <a:r>
              <a:rPr lang="en-US" sz="2000" dirty="0"/>
              <a:t>“</a:t>
            </a:r>
            <a:r>
              <a:rPr lang="en-US" sz="2000" dirty="0" smtClean="0"/>
              <a:t>intelligence” </a:t>
            </a:r>
            <a:r>
              <a:rPr lang="en-US" sz="2000" dirty="0"/>
              <a:t>to achieve this objective </a:t>
            </a:r>
            <a:r>
              <a:rPr lang="en-US" sz="2000" dirty="0" smtClean="0"/>
              <a:t>is being </a:t>
            </a:r>
            <a:r>
              <a:rPr lang="en-US" sz="2000" dirty="0"/>
              <a:t>pushed further and further “down” the architecture, and the traditional process control “</a:t>
            </a:r>
            <a:r>
              <a:rPr lang="en-US" sz="2000" dirty="0" smtClean="0"/>
              <a:t>Levels” are being </a:t>
            </a:r>
            <a:r>
              <a:rPr lang="en-US" sz="2000" dirty="0"/>
              <a:t>compressed over time closer to the valve and the </a:t>
            </a:r>
            <a:r>
              <a:rPr lang="en-US" sz="2000" dirty="0" smtClean="0"/>
              <a:t>sensor…and to the process itself.</a:t>
            </a:r>
          </a:p>
          <a:p>
            <a:r>
              <a:rPr lang="en-US" sz="2000" dirty="0" smtClean="0"/>
              <a:t>There </a:t>
            </a:r>
            <a:r>
              <a:rPr lang="en-US" sz="2000" dirty="0"/>
              <a:t>will ALWAYS be the conversion process </a:t>
            </a:r>
            <a:r>
              <a:rPr lang="en-US" sz="2000" dirty="0" smtClean="0"/>
              <a:t>itself…</a:t>
            </a:r>
            <a:r>
              <a:rPr lang="en-US" sz="2000" i="1" dirty="0" smtClean="0"/>
              <a:t>and its process equipment</a:t>
            </a:r>
            <a:r>
              <a:rPr lang="en-US" sz="2000" dirty="0" smtClean="0"/>
              <a:t>: pipes</a:t>
            </a:r>
            <a:r>
              <a:rPr lang="en-US" sz="2000" dirty="0"/>
              <a:t>, vessels, </a:t>
            </a:r>
            <a:r>
              <a:rPr lang="en-US" sz="2000" dirty="0" smtClean="0"/>
              <a:t>pumps, </a:t>
            </a:r>
            <a:r>
              <a:rPr lang="en-US" sz="2000" dirty="0"/>
              <a:t>reactors, concrete, steel, catalysts, etc., </a:t>
            </a:r>
            <a:r>
              <a:rPr lang="en-US" sz="2000" dirty="0" smtClean="0"/>
              <a:t>but how to</a:t>
            </a:r>
            <a:r>
              <a:rPr lang="en-US" sz="2000" i="1" dirty="0" smtClean="0"/>
              <a:t> control </a:t>
            </a:r>
            <a:r>
              <a:rPr lang="en-US" sz="2000" dirty="0" smtClean="0"/>
              <a:t>that </a:t>
            </a:r>
            <a:r>
              <a:rPr lang="en-US" sz="2000" dirty="0"/>
              <a:t>process </a:t>
            </a:r>
            <a:r>
              <a:rPr lang="en-US" sz="2000" dirty="0" smtClean="0"/>
              <a:t>has – and will continue – to dramatically </a:t>
            </a:r>
            <a:r>
              <a:rPr lang="en-US" sz="2000" dirty="0"/>
              <a:t>shift over time.</a:t>
            </a:r>
          </a:p>
        </p:txBody>
      </p:sp>
    </p:spTree>
    <p:extLst>
      <p:ext uri="{BB962C8B-B14F-4D97-AF65-F5344CB8AC3E}">
        <p14:creationId xmlns:p14="http://schemas.microsoft.com/office/powerpoint/2010/main" val="18872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9887555">
            <a:off x="-88809" y="715726"/>
            <a:ext cx="1608133" cy="369332"/>
          </a:xfrm>
          <a:prstGeom prst="rect">
            <a:avLst/>
          </a:prstGeom>
          <a:noFill/>
        </p:spPr>
        <p:txBody>
          <a:bodyPr wrap="none" rtlCol="0">
            <a:spAutoFit/>
          </a:bodyPr>
          <a:lstStyle/>
          <a:p>
            <a:r>
              <a:rPr lang="en-US" dirty="0" smtClean="0">
                <a:solidFill>
                  <a:schemeClr val="tx1"/>
                </a:solidFill>
              </a:rPr>
              <a:t>Control Room</a:t>
            </a:r>
            <a:endParaRPr lang="en-US" dirty="0">
              <a:solidFill>
                <a:schemeClr val="tx1"/>
              </a:solidFill>
            </a:endParaRPr>
          </a:p>
        </p:txBody>
      </p:sp>
      <p:sp>
        <p:nvSpPr>
          <p:cNvPr id="81" name="TextBox 80"/>
          <p:cNvSpPr txBox="1"/>
          <p:nvPr/>
        </p:nvSpPr>
        <p:spPr>
          <a:xfrm rot="19887555">
            <a:off x="-30357" y="2940016"/>
            <a:ext cx="1300356" cy="646331"/>
          </a:xfrm>
          <a:prstGeom prst="rect">
            <a:avLst/>
          </a:prstGeom>
          <a:noFill/>
        </p:spPr>
        <p:txBody>
          <a:bodyPr wrap="none" rtlCol="0">
            <a:spAutoFit/>
          </a:bodyPr>
          <a:lstStyle/>
          <a:p>
            <a:pPr algn="ctr"/>
            <a:r>
              <a:rPr lang="en-US" dirty="0" smtClean="0">
                <a:solidFill>
                  <a:schemeClr val="tx1"/>
                </a:solidFill>
              </a:rPr>
              <a:t>Process</a:t>
            </a:r>
            <a:br>
              <a:rPr lang="en-US" dirty="0" smtClean="0">
                <a:solidFill>
                  <a:schemeClr val="tx1"/>
                </a:solidFill>
              </a:rPr>
            </a:br>
            <a:r>
              <a:rPr lang="en-US" dirty="0" smtClean="0">
                <a:solidFill>
                  <a:schemeClr val="tx1"/>
                </a:solidFill>
              </a:rPr>
              <a:t>Connected</a:t>
            </a:r>
            <a:endParaRPr lang="en-US" dirty="0">
              <a:solidFill>
                <a:schemeClr val="tx1"/>
              </a:solidFill>
            </a:endParaRPr>
          </a:p>
        </p:txBody>
      </p:sp>
      <p:grpSp>
        <p:nvGrpSpPr>
          <p:cNvPr id="58" name="Group 3"/>
          <p:cNvGrpSpPr/>
          <p:nvPr/>
        </p:nvGrpSpPr>
        <p:grpSpPr>
          <a:xfrm>
            <a:off x="6261744" y="2448045"/>
            <a:ext cx="441325" cy="783431"/>
            <a:chOff x="4641850" y="3832225"/>
            <a:chExt cx="441325" cy="1044575"/>
          </a:xfrm>
        </p:grpSpPr>
        <p:cxnSp>
          <p:nvCxnSpPr>
            <p:cNvPr id="60" name="Straight Connector 98"/>
            <p:cNvCxnSpPr>
              <a:cxnSpLocks noChangeShapeType="1"/>
            </p:cNvCxnSpPr>
            <p:nvPr/>
          </p:nvCxnSpPr>
          <p:spPr bwMode="auto">
            <a:xfrm>
              <a:off x="4859338" y="3832225"/>
              <a:ext cx="0" cy="94773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61" name="Picture 1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1850" y="4191000"/>
              <a:ext cx="441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83"/>
          <p:cNvSpPr txBox="1">
            <a:spLocks noChangeArrowheads="1"/>
          </p:cNvSpPr>
          <p:nvPr/>
        </p:nvSpPr>
        <p:spPr bwMode="auto">
          <a:xfrm>
            <a:off x="4092064" y="3085982"/>
            <a:ext cx="2170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auto" hangingPunct="1">
              <a:spcBef>
                <a:spcPts val="0"/>
              </a:spcBef>
              <a:spcAft>
                <a:spcPts val="0"/>
              </a:spcAft>
            </a:pPr>
            <a:r>
              <a:rPr lang="en-US" sz="1200" b="1" dirty="0" smtClean="0">
                <a:solidFill>
                  <a:prstClr val="black"/>
                </a:solidFill>
                <a:latin typeface="AvenirNext LT Pro Regular"/>
              </a:rPr>
              <a:t>Compact I/O</a:t>
            </a:r>
            <a:endParaRPr lang="en-US" sz="1200" b="1" dirty="0">
              <a:solidFill>
                <a:prstClr val="black"/>
              </a:solidFill>
              <a:latin typeface="AvenirNext LT Pro Regular"/>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59132" t="37823" r="8904" b="36606"/>
          <a:stretch>
            <a:fillRect/>
          </a:stretch>
        </p:blipFill>
        <p:spPr bwMode="auto">
          <a:xfrm>
            <a:off x="5446107" y="3443193"/>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Elbow Connector 12"/>
          <p:cNvCxnSpPr>
            <a:cxnSpLocks noChangeShapeType="1"/>
            <a:endCxn id="6" idx="0"/>
          </p:cNvCxnSpPr>
          <p:nvPr/>
        </p:nvCxnSpPr>
        <p:spPr bwMode="auto">
          <a:xfrm>
            <a:off x="6413955" y="3193163"/>
            <a:ext cx="669492" cy="260743"/>
          </a:xfrm>
          <a:prstGeom prst="bentConnector2">
            <a:avLst/>
          </a:prstGeom>
          <a:noFill/>
          <a:ln w="19050" algn="ctr">
            <a:solidFill>
              <a:srgbClr val="FFC000"/>
            </a:solidFill>
            <a:round/>
            <a:headEnd/>
            <a:tailEnd/>
          </a:ln>
        </p:spPr>
      </p:cxnSp>
      <p:sp>
        <p:nvSpPr>
          <p:cNvPr id="11" name="TextBox 70"/>
          <p:cNvSpPr txBox="1">
            <a:spLocks noChangeArrowheads="1"/>
          </p:cNvSpPr>
          <p:nvPr/>
        </p:nvSpPr>
        <p:spPr bwMode="auto">
          <a:xfrm>
            <a:off x="6788843" y="2777411"/>
            <a:ext cx="2105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auto" hangingPunct="1">
              <a:spcBef>
                <a:spcPts val="0"/>
              </a:spcBef>
              <a:spcAft>
                <a:spcPts val="0"/>
              </a:spcAft>
            </a:pPr>
            <a:r>
              <a:rPr lang="en-US" sz="1200" b="1" dirty="0" smtClean="0">
                <a:solidFill>
                  <a:prstClr val="black"/>
                </a:solidFill>
                <a:latin typeface="AvenirNext LT Pro Regular"/>
              </a:rPr>
              <a:t>Redundant</a:t>
            </a:r>
          </a:p>
          <a:p>
            <a:pPr eaLnBrk="1" fontAlgn="auto" hangingPunct="1">
              <a:spcBef>
                <a:spcPts val="0"/>
              </a:spcBef>
              <a:spcAft>
                <a:spcPts val="0"/>
              </a:spcAft>
            </a:pPr>
            <a:r>
              <a:rPr lang="en-US" sz="1200" b="1" dirty="0" smtClean="0">
                <a:solidFill>
                  <a:prstClr val="black"/>
                </a:solidFill>
                <a:latin typeface="AvenirNext LT Pro Regular"/>
              </a:rPr>
              <a:t>Controllers</a:t>
            </a:r>
            <a:endParaRPr lang="en-US" sz="1200" b="1" dirty="0">
              <a:solidFill>
                <a:prstClr val="black"/>
              </a:solidFill>
              <a:latin typeface="AvenirNext LT Pro Regular"/>
            </a:endParaRPr>
          </a:p>
        </p:txBody>
      </p:sp>
      <p:grpSp>
        <p:nvGrpSpPr>
          <p:cNvPr id="12" name="Group 3"/>
          <p:cNvGrpSpPr/>
          <p:nvPr/>
        </p:nvGrpSpPr>
        <p:grpSpPr>
          <a:xfrm>
            <a:off x="6098790" y="2482355"/>
            <a:ext cx="441325" cy="783431"/>
            <a:chOff x="4641850" y="3832225"/>
            <a:chExt cx="441325" cy="1044575"/>
          </a:xfrm>
        </p:grpSpPr>
        <p:cxnSp>
          <p:nvCxnSpPr>
            <p:cNvPr id="13" name="Straight Connector 98"/>
            <p:cNvCxnSpPr>
              <a:cxnSpLocks noChangeShapeType="1"/>
            </p:cNvCxnSpPr>
            <p:nvPr/>
          </p:nvCxnSpPr>
          <p:spPr bwMode="auto">
            <a:xfrm>
              <a:off x="4859338" y="3832225"/>
              <a:ext cx="0" cy="94773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14" name="Picture 1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1850" y="4191000"/>
              <a:ext cx="441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68"/>
          <p:cNvSpPr txBox="1">
            <a:spLocks noChangeArrowheads="1"/>
          </p:cNvSpPr>
          <p:nvPr/>
        </p:nvSpPr>
        <p:spPr bwMode="auto">
          <a:xfrm>
            <a:off x="7543913" y="2304632"/>
            <a:ext cx="1138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auto" hangingPunct="1">
              <a:spcBef>
                <a:spcPts val="0"/>
              </a:spcBef>
              <a:spcAft>
                <a:spcPts val="0"/>
              </a:spcAft>
            </a:pPr>
            <a:r>
              <a:rPr lang="en-US" sz="1200" b="1" dirty="0" smtClean="0">
                <a:solidFill>
                  <a:prstClr val="black"/>
                </a:solidFill>
                <a:latin typeface="AvenirNext LT Pro Regular"/>
              </a:rPr>
              <a:t>Control</a:t>
            </a:r>
            <a:br>
              <a:rPr lang="en-US" sz="1200" b="1" dirty="0" smtClean="0">
                <a:solidFill>
                  <a:prstClr val="black"/>
                </a:solidFill>
                <a:latin typeface="AvenirNext LT Pro Regular"/>
              </a:rPr>
            </a:br>
            <a:r>
              <a:rPr lang="en-US" sz="1200" b="1" dirty="0" smtClean="0">
                <a:solidFill>
                  <a:prstClr val="black"/>
                </a:solidFill>
                <a:latin typeface="AvenirNext LT Pro Regular"/>
              </a:rPr>
              <a:t>Network</a:t>
            </a:r>
            <a:endParaRPr lang="en-US" sz="1200" b="1" dirty="0">
              <a:solidFill>
                <a:prstClr val="black"/>
              </a:solidFill>
              <a:latin typeface="AvenirNext LT Pro Regular"/>
            </a:endParaRPr>
          </a:p>
        </p:txBody>
      </p:sp>
      <p:pic>
        <p:nvPicPr>
          <p:cNvPr id="17" name="Picture 5" descr="D:\documents and Settings\SESA24448\Desktop\M580 rack rendering - white.jpg"/>
          <p:cNvPicPr>
            <a:picLocks noChangeAspect="1" noChangeArrowheads="1"/>
          </p:cNvPicPr>
          <p:nvPr/>
        </p:nvPicPr>
        <p:blipFill>
          <a:blip r:embed="rId4" cstate="print"/>
          <a:srcRect l="14249" t="16653" r="18593" b="4478"/>
          <a:stretch>
            <a:fillRect/>
          </a:stretch>
        </p:blipFill>
        <p:spPr bwMode="auto">
          <a:xfrm>
            <a:off x="1914643" y="2923842"/>
            <a:ext cx="1395296" cy="762238"/>
          </a:xfrm>
          <a:prstGeom prst="rect">
            <a:avLst/>
          </a:prstGeom>
          <a:noFill/>
          <a:ln w="9525">
            <a:noFill/>
            <a:miter lim="800000"/>
            <a:headEnd/>
            <a:tailEnd/>
          </a:ln>
        </p:spPr>
      </p:pic>
      <p:cxnSp>
        <p:nvCxnSpPr>
          <p:cNvPr id="18" name="Straight Connector 98"/>
          <p:cNvCxnSpPr>
            <a:cxnSpLocks noChangeShapeType="1"/>
          </p:cNvCxnSpPr>
          <p:nvPr/>
        </p:nvCxnSpPr>
        <p:spPr bwMode="auto">
          <a:xfrm>
            <a:off x="2714204" y="2525302"/>
            <a:ext cx="1" cy="45720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9" name="TextBox 71"/>
          <p:cNvSpPr txBox="1">
            <a:spLocks noChangeArrowheads="1"/>
          </p:cNvSpPr>
          <p:nvPr/>
        </p:nvSpPr>
        <p:spPr bwMode="auto">
          <a:xfrm>
            <a:off x="365821" y="2839761"/>
            <a:ext cx="1860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fontAlgn="auto" hangingPunct="1">
              <a:spcBef>
                <a:spcPts val="0"/>
              </a:spcBef>
              <a:spcAft>
                <a:spcPts val="0"/>
              </a:spcAft>
            </a:pPr>
            <a:r>
              <a:rPr lang="en-US" sz="1200" b="1" dirty="0" smtClean="0">
                <a:solidFill>
                  <a:prstClr val="black"/>
                </a:solidFill>
                <a:latin typeface="AvenirNext LT Pro Regular"/>
              </a:rPr>
              <a:t>Modicon</a:t>
            </a:r>
          </a:p>
          <a:p>
            <a:pPr algn="r" eaLnBrk="1" fontAlgn="auto" hangingPunct="1">
              <a:spcBef>
                <a:spcPts val="0"/>
              </a:spcBef>
              <a:spcAft>
                <a:spcPts val="0"/>
              </a:spcAft>
            </a:pPr>
            <a:r>
              <a:rPr lang="en-US" sz="1200" b="1" dirty="0" smtClean="0">
                <a:solidFill>
                  <a:prstClr val="black"/>
                </a:solidFill>
                <a:latin typeface="AvenirNext LT Pro Regular"/>
              </a:rPr>
              <a:t>Integrated</a:t>
            </a:r>
          </a:p>
          <a:p>
            <a:pPr algn="r" eaLnBrk="1" fontAlgn="auto" hangingPunct="1">
              <a:spcBef>
                <a:spcPts val="0"/>
              </a:spcBef>
              <a:spcAft>
                <a:spcPts val="0"/>
              </a:spcAft>
            </a:pPr>
            <a:r>
              <a:rPr lang="en-US" sz="1200" b="1" dirty="0" smtClean="0">
                <a:solidFill>
                  <a:prstClr val="black"/>
                </a:solidFill>
                <a:latin typeface="AvenirNext LT Pro Regular"/>
              </a:rPr>
              <a:t>Control</a:t>
            </a:r>
          </a:p>
        </p:txBody>
      </p:sp>
      <p:grpSp>
        <p:nvGrpSpPr>
          <p:cNvPr id="20" name="Group 19"/>
          <p:cNvGrpSpPr/>
          <p:nvPr/>
        </p:nvGrpSpPr>
        <p:grpSpPr>
          <a:xfrm>
            <a:off x="4069559" y="1006132"/>
            <a:ext cx="2170112" cy="1501037"/>
            <a:chOff x="4020344" y="1883231"/>
            <a:chExt cx="2170112" cy="2001382"/>
          </a:xfrm>
        </p:grpSpPr>
        <p:sp>
          <p:nvSpPr>
            <p:cNvPr id="21" name="TextBox 69"/>
            <p:cNvSpPr txBox="1">
              <a:spLocks noChangeArrowheads="1"/>
            </p:cNvSpPr>
            <p:nvPr/>
          </p:nvSpPr>
          <p:spPr bwMode="auto">
            <a:xfrm>
              <a:off x="4020344" y="1883231"/>
              <a:ext cx="2170112"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auto" hangingPunct="1">
                <a:spcBef>
                  <a:spcPts val="0"/>
                </a:spcBef>
                <a:spcAft>
                  <a:spcPts val="0"/>
                </a:spcAft>
              </a:pPr>
              <a:r>
                <a:rPr lang="en-US" sz="1600" b="1" dirty="0">
                  <a:solidFill>
                    <a:prstClr val="black"/>
                  </a:solidFill>
                  <a:latin typeface="AvenirNext LT Pro Regular"/>
                </a:rPr>
                <a:t>Maintenance </a:t>
              </a:r>
              <a:endParaRPr lang="en-US" sz="1600" b="1" dirty="0" smtClean="0">
                <a:solidFill>
                  <a:prstClr val="black"/>
                </a:solidFill>
                <a:latin typeface="AvenirNext LT Pro Regular"/>
              </a:endParaRPr>
            </a:p>
            <a:p>
              <a:pPr algn="ctr" eaLnBrk="1" fontAlgn="auto" hangingPunct="1">
                <a:spcBef>
                  <a:spcPts val="0"/>
                </a:spcBef>
                <a:spcAft>
                  <a:spcPts val="0"/>
                </a:spcAft>
              </a:pPr>
              <a:r>
                <a:rPr lang="en-US" sz="1600" b="1" dirty="0" smtClean="0">
                  <a:solidFill>
                    <a:prstClr val="black"/>
                  </a:solidFill>
                  <a:latin typeface="AvenirNext LT Pro Regular"/>
                </a:rPr>
                <a:t>Station</a:t>
              </a:r>
              <a:endParaRPr lang="en-US" sz="1600" b="1" dirty="0">
                <a:solidFill>
                  <a:prstClr val="black"/>
                </a:solidFill>
                <a:latin typeface="AvenirNext LT Pro Regular"/>
              </a:endParaRPr>
            </a:p>
          </p:txBody>
        </p:sp>
        <p:cxnSp>
          <p:nvCxnSpPr>
            <p:cNvPr id="22" name="Straight Connector 98"/>
            <p:cNvCxnSpPr>
              <a:cxnSpLocks noChangeShapeType="1"/>
            </p:cNvCxnSpPr>
            <p:nvPr/>
          </p:nvCxnSpPr>
          <p:spPr bwMode="auto">
            <a:xfrm>
              <a:off x="5029200" y="2778125"/>
              <a:ext cx="0" cy="110648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23" name="Picture 125" descr="Generic Workstation symbol_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0413" y="25146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11"/>
          <p:cNvGrpSpPr/>
          <p:nvPr/>
        </p:nvGrpSpPr>
        <p:grpSpPr>
          <a:xfrm>
            <a:off x="452440" y="1107335"/>
            <a:ext cx="1752600" cy="1317549"/>
            <a:chOff x="381000" y="2348880"/>
            <a:chExt cx="1752600" cy="1756732"/>
          </a:xfrm>
        </p:grpSpPr>
        <p:cxnSp>
          <p:nvCxnSpPr>
            <p:cNvPr id="25" name="Straight Connector 98"/>
            <p:cNvCxnSpPr>
              <a:cxnSpLocks noChangeShapeType="1"/>
            </p:cNvCxnSpPr>
            <p:nvPr/>
          </p:nvCxnSpPr>
          <p:spPr bwMode="auto">
            <a:xfrm>
              <a:off x="1295400" y="2999124"/>
              <a:ext cx="0" cy="110648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26" name="Picture 129" descr="Generic Workstation symbol_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38200" y="2843549"/>
              <a:ext cx="1143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67"/>
            <p:cNvSpPr txBox="1">
              <a:spLocks noChangeArrowheads="1"/>
            </p:cNvSpPr>
            <p:nvPr/>
          </p:nvSpPr>
          <p:spPr bwMode="auto">
            <a:xfrm>
              <a:off x="381000" y="2348880"/>
              <a:ext cx="17526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auto" hangingPunct="1">
                <a:spcBef>
                  <a:spcPts val="0"/>
                </a:spcBef>
                <a:spcAft>
                  <a:spcPts val="0"/>
                </a:spcAft>
              </a:pPr>
              <a:r>
                <a:rPr lang="en-US" sz="1600" b="1" dirty="0">
                  <a:solidFill>
                    <a:prstClr val="black"/>
                  </a:solidFill>
                  <a:latin typeface="AvenirNext LT Pro Regular"/>
                </a:rPr>
                <a:t>Engineering </a:t>
              </a:r>
              <a:endParaRPr lang="en-US" sz="1600" b="1" dirty="0" smtClean="0">
                <a:solidFill>
                  <a:prstClr val="black"/>
                </a:solidFill>
                <a:latin typeface="AvenirNext LT Pro Regular"/>
              </a:endParaRPr>
            </a:p>
            <a:p>
              <a:pPr algn="ctr" eaLnBrk="1" fontAlgn="auto" hangingPunct="1">
                <a:spcBef>
                  <a:spcPts val="0"/>
                </a:spcBef>
                <a:spcAft>
                  <a:spcPts val="0"/>
                </a:spcAft>
              </a:pPr>
              <a:r>
                <a:rPr lang="en-US" sz="1600" b="1" dirty="0" smtClean="0">
                  <a:solidFill>
                    <a:prstClr val="black"/>
                  </a:solidFill>
                  <a:latin typeface="AvenirNext LT Pro Regular"/>
                </a:rPr>
                <a:t>Station</a:t>
              </a:r>
              <a:endParaRPr lang="en-US" sz="1600" b="1" dirty="0">
                <a:solidFill>
                  <a:prstClr val="black"/>
                </a:solidFill>
                <a:latin typeface="AvenirNext LT Pro Regular"/>
              </a:endParaRPr>
            </a:p>
          </p:txBody>
        </p:sp>
      </p:grpSp>
      <p:grpSp>
        <p:nvGrpSpPr>
          <p:cNvPr id="28" name="Group 8"/>
          <p:cNvGrpSpPr/>
          <p:nvPr/>
        </p:nvGrpSpPr>
        <p:grpSpPr>
          <a:xfrm>
            <a:off x="6155611" y="856578"/>
            <a:ext cx="1470745" cy="1658794"/>
            <a:chOff x="6084168" y="1650663"/>
            <a:chExt cx="1470745" cy="2211725"/>
          </a:xfrm>
        </p:grpSpPr>
        <p:sp>
          <p:nvSpPr>
            <p:cNvPr id="29" name="TextBox 68"/>
            <p:cNvSpPr txBox="1">
              <a:spLocks noChangeArrowheads="1"/>
            </p:cNvSpPr>
            <p:nvPr/>
          </p:nvSpPr>
          <p:spPr bwMode="auto">
            <a:xfrm>
              <a:off x="6084168" y="1650663"/>
              <a:ext cx="1458913"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auto" hangingPunct="1">
                <a:spcBef>
                  <a:spcPts val="0"/>
                </a:spcBef>
                <a:spcAft>
                  <a:spcPts val="0"/>
                </a:spcAft>
              </a:pPr>
              <a:r>
                <a:rPr lang="en-US" sz="1600" b="1" dirty="0" smtClean="0">
                  <a:solidFill>
                    <a:prstClr val="black"/>
                  </a:solidFill>
                  <a:latin typeface="AvenirNext LT Pro Regular"/>
                </a:rPr>
                <a:t>Applications</a:t>
              </a:r>
              <a:br>
                <a:rPr lang="en-US" sz="1600" b="1" dirty="0" smtClean="0">
                  <a:solidFill>
                    <a:prstClr val="black"/>
                  </a:solidFill>
                  <a:latin typeface="AvenirNext LT Pro Regular"/>
                </a:rPr>
              </a:br>
              <a:r>
                <a:rPr lang="en-US" sz="1600" b="1" dirty="0" smtClean="0">
                  <a:solidFill>
                    <a:prstClr val="black"/>
                  </a:solidFill>
                  <a:latin typeface="AvenirNext LT Pro Regular"/>
                </a:rPr>
                <a:t>Processor</a:t>
              </a:r>
              <a:endParaRPr lang="en-US" sz="1600" b="1" dirty="0">
                <a:solidFill>
                  <a:prstClr val="black"/>
                </a:solidFill>
                <a:latin typeface="AvenirNext LT Pro Regular"/>
              </a:endParaRPr>
            </a:p>
          </p:txBody>
        </p:sp>
        <p:cxnSp>
          <p:nvCxnSpPr>
            <p:cNvPr id="30" name="Straight Connector 98"/>
            <p:cNvCxnSpPr>
              <a:cxnSpLocks noChangeShapeType="1"/>
            </p:cNvCxnSpPr>
            <p:nvPr/>
          </p:nvCxnSpPr>
          <p:spPr bwMode="auto">
            <a:xfrm>
              <a:off x="6705600" y="2755900"/>
              <a:ext cx="0" cy="110648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31" name="Picture 128" descr="Workstation_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96000" y="2203450"/>
              <a:ext cx="14589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2"/>
          <p:cNvGrpSpPr/>
          <p:nvPr/>
        </p:nvGrpSpPr>
        <p:grpSpPr>
          <a:xfrm>
            <a:off x="2165626" y="602975"/>
            <a:ext cx="2401614" cy="1858566"/>
            <a:chOff x="2094186" y="1676400"/>
            <a:chExt cx="2401614" cy="2478088"/>
          </a:xfrm>
        </p:grpSpPr>
        <p:cxnSp>
          <p:nvCxnSpPr>
            <p:cNvPr id="33" name="Straight Connector 98"/>
            <p:cNvCxnSpPr>
              <a:cxnSpLocks noChangeShapeType="1"/>
            </p:cNvCxnSpPr>
            <p:nvPr/>
          </p:nvCxnSpPr>
          <p:spPr bwMode="auto">
            <a:xfrm>
              <a:off x="3276600" y="3048000"/>
              <a:ext cx="0" cy="110648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pic>
          <p:nvPicPr>
            <p:cNvPr id="34" name="Picture 33"/>
            <p:cNvPicPr>
              <a:picLocks noChangeAspect="1"/>
            </p:cNvPicPr>
            <p:nvPr/>
          </p:nvPicPr>
          <p:blipFill rotWithShape="1">
            <a:blip r:embed="rId8" cstate="email">
              <a:extLst>
                <a:ext uri="{28A0092B-C50C-407E-A947-70E740481C1C}">
                  <a14:useLocalDpi xmlns:a14="http://schemas.microsoft.com/office/drawing/2010/main" val="0"/>
                </a:ext>
              </a:extLst>
            </a:blip>
            <a:srcRect l="20817" t="15224" r="21641" b="16583"/>
            <a:stretch/>
          </p:blipFill>
          <p:spPr>
            <a:xfrm>
              <a:off x="2094186" y="2088225"/>
              <a:ext cx="2288627" cy="1797975"/>
            </a:xfrm>
            <a:prstGeom prst="rect">
              <a:avLst/>
            </a:prstGeom>
            <a:noFill/>
            <a:ln>
              <a:noFill/>
            </a:ln>
          </p:spPr>
        </p:pic>
        <p:sp>
          <p:nvSpPr>
            <p:cNvPr id="35" name="TextBox 67"/>
            <p:cNvSpPr txBox="1">
              <a:spLocks noChangeArrowheads="1"/>
            </p:cNvSpPr>
            <p:nvPr/>
          </p:nvSpPr>
          <p:spPr bwMode="auto">
            <a:xfrm>
              <a:off x="2133600" y="1676400"/>
              <a:ext cx="2362200"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auto" hangingPunct="1">
                <a:spcBef>
                  <a:spcPts val="0"/>
                </a:spcBef>
                <a:spcAft>
                  <a:spcPts val="0"/>
                </a:spcAft>
              </a:pPr>
              <a:r>
                <a:rPr lang="en-US" sz="1600" b="1" dirty="0" smtClean="0">
                  <a:solidFill>
                    <a:prstClr val="black"/>
                  </a:solidFill>
                  <a:latin typeface="AvenirNext LT Pro Regular"/>
                </a:rPr>
                <a:t>Operator Station</a:t>
              </a:r>
              <a:endParaRPr lang="en-US" sz="1600" b="1" dirty="0">
                <a:solidFill>
                  <a:prstClr val="black"/>
                </a:solidFill>
                <a:latin typeface="AvenirNext LT Pro Regular"/>
              </a:endParaRPr>
            </a:p>
          </p:txBody>
        </p:sp>
      </p:grpSp>
      <p:pic>
        <p:nvPicPr>
          <p:cNvPr id="16" name="Picture 120" descr="Mesh Network icon.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12843" y="2399881"/>
            <a:ext cx="65135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82"/>
          <p:cNvGrpSpPr/>
          <p:nvPr/>
        </p:nvGrpSpPr>
        <p:grpSpPr>
          <a:xfrm>
            <a:off x="5661658" y="4056164"/>
            <a:ext cx="1610788" cy="718457"/>
            <a:chOff x="2627784" y="5445224"/>
            <a:chExt cx="1502299" cy="956643"/>
          </a:xfrm>
        </p:grpSpPr>
        <p:cxnSp>
          <p:nvCxnSpPr>
            <p:cNvPr id="42" name="Straight Connector 41"/>
            <p:cNvCxnSpPr/>
            <p:nvPr/>
          </p:nvCxnSpPr>
          <p:spPr>
            <a:xfrm>
              <a:off x="3059832" y="5445224"/>
              <a:ext cx="0" cy="47676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03848" y="5597624"/>
              <a:ext cx="0" cy="47676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00822" y="5539367"/>
              <a:ext cx="0" cy="47676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45173" y="5482087"/>
              <a:ext cx="0" cy="47676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pic>
          <p:nvPicPr>
            <p:cNvPr id="46" name="Picture 45" descr="MI2.png"/>
            <p:cNvPicPr>
              <a:picLocks noChangeAspect="1"/>
            </p:cNvPicPr>
            <p:nvPr/>
          </p:nvPicPr>
          <p:blipFill>
            <a:blip r:embed="rId10" cstate="email"/>
            <a:stretch>
              <a:fillRect/>
            </a:stretch>
          </p:blipFill>
          <p:spPr>
            <a:xfrm>
              <a:off x="3275855" y="5993832"/>
              <a:ext cx="340829" cy="408035"/>
            </a:xfrm>
            <a:prstGeom prst="rect">
              <a:avLst/>
            </a:prstGeom>
          </p:spPr>
        </p:pic>
        <p:cxnSp>
          <p:nvCxnSpPr>
            <p:cNvPr id="47" name="Straight Connector 46"/>
            <p:cNvCxnSpPr/>
            <p:nvPr/>
          </p:nvCxnSpPr>
          <p:spPr>
            <a:xfrm flipV="1">
              <a:off x="3544610" y="5956595"/>
              <a:ext cx="232240" cy="1"/>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pic>
          <p:nvPicPr>
            <p:cNvPr id="48" name="Picture 47" descr="MI3.png"/>
            <p:cNvPicPr>
              <a:picLocks noChangeAspect="1"/>
            </p:cNvPicPr>
            <p:nvPr/>
          </p:nvPicPr>
          <p:blipFill>
            <a:blip r:embed="rId11" cstate="email"/>
            <a:stretch>
              <a:fillRect/>
            </a:stretch>
          </p:blipFill>
          <p:spPr>
            <a:xfrm>
              <a:off x="3660730" y="5777747"/>
              <a:ext cx="469353" cy="353539"/>
            </a:xfrm>
            <a:prstGeom prst="rect">
              <a:avLst/>
            </a:prstGeom>
          </p:spPr>
        </p:pic>
        <p:pic>
          <p:nvPicPr>
            <p:cNvPr id="49" name="Picture 48" descr="MI.png"/>
            <p:cNvPicPr>
              <a:picLocks noChangeAspect="1"/>
            </p:cNvPicPr>
            <p:nvPr/>
          </p:nvPicPr>
          <p:blipFill>
            <a:blip r:embed="rId12" cstate="email"/>
            <a:stretch>
              <a:fillRect/>
            </a:stretch>
          </p:blipFill>
          <p:spPr>
            <a:xfrm>
              <a:off x="3061767" y="6033100"/>
              <a:ext cx="252179" cy="280651"/>
            </a:xfrm>
            <a:prstGeom prst="rect">
              <a:avLst/>
            </a:prstGeom>
          </p:spPr>
        </p:pic>
        <p:cxnSp>
          <p:nvCxnSpPr>
            <p:cNvPr id="50" name="Straight Connector 49"/>
            <p:cNvCxnSpPr/>
            <p:nvPr/>
          </p:nvCxnSpPr>
          <p:spPr>
            <a:xfrm flipH="1">
              <a:off x="2678687" y="5921984"/>
              <a:ext cx="381145"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pic>
          <p:nvPicPr>
            <p:cNvPr id="51" name="Picture 50" descr="MI4.png"/>
            <p:cNvPicPr>
              <a:picLocks noChangeAspect="1"/>
            </p:cNvPicPr>
            <p:nvPr/>
          </p:nvPicPr>
          <p:blipFill>
            <a:blip r:embed="rId13" cstate="email"/>
            <a:stretch>
              <a:fillRect/>
            </a:stretch>
          </p:blipFill>
          <p:spPr>
            <a:xfrm>
              <a:off x="2627784" y="5725069"/>
              <a:ext cx="304883" cy="448357"/>
            </a:xfrm>
            <a:prstGeom prst="rect">
              <a:avLst/>
            </a:prstGeom>
          </p:spPr>
        </p:pic>
      </p:grpSp>
      <p:pic>
        <p:nvPicPr>
          <p:cNvPr id="41" name="Picture 40" descr="IO.png"/>
          <p:cNvPicPr/>
          <p:nvPr/>
        </p:nvPicPr>
        <p:blipFill>
          <a:blip r:embed="rId14" cstate="print"/>
          <a:stretch>
            <a:fillRect/>
          </a:stretch>
        </p:blipFill>
        <p:spPr>
          <a:xfrm>
            <a:off x="6000701" y="3977791"/>
            <a:ext cx="820311" cy="247363"/>
          </a:xfrm>
          <a:prstGeom prst="rect">
            <a:avLst/>
          </a:prstGeom>
        </p:spPr>
      </p:pic>
      <p:pic>
        <p:nvPicPr>
          <p:cNvPr id="52" name="Picture 51" descr="D:\documents and Settings\SESA22171\My Documents\02_PSOL\70_CommStuff\PSX_ArchNew_16-04-13V2EBnoMSX.jpg"/>
          <p:cNvPicPr>
            <a:picLocks noChangeAspect="1" noChangeArrowheads="1"/>
          </p:cNvPicPr>
          <p:nvPr/>
        </p:nvPicPr>
        <p:blipFill rotWithShape="1">
          <a:blip r:embed="rId15" cstate="print"/>
          <a:srcRect l="67053" t="70723" b="5567"/>
          <a:stretch/>
        </p:blipFill>
        <p:spPr bwMode="auto">
          <a:xfrm>
            <a:off x="1067509" y="3761546"/>
            <a:ext cx="3089564" cy="1153355"/>
          </a:xfrm>
          <a:prstGeom prst="rect">
            <a:avLst/>
          </a:prstGeom>
          <a:noFill/>
        </p:spPr>
      </p:pic>
      <p:cxnSp>
        <p:nvCxnSpPr>
          <p:cNvPr id="54" name="Straight Connector 53"/>
          <p:cNvCxnSpPr/>
          <p:nvPr/>
        </p:nvCxnSpPr>
        <p:spPr>
          <a:xfrm>
            <a:off x="909640" y="3754164"/>
            <a:ext cx="3657600" cy="7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98"/>
          <p:cNvCxnSpPr>
            <a:cxnSpLocks noChangeShapeType="1"/>
          </p:cNvCxnSpPr>
          <p:nvPr/>
        </p:nvCxnSpPr>
        <p:spPr bwMode="auto">
          <a:xfrm>
            <a:off x="2714202" y="3469389"/>
            <a:ext cx="0" cy="29215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7" name="Elbow Connector 12"/>
          <p:cNvCxnSpPr>
            <a:cxnSpLocks noChangeShapeType="1"/>
          </p:cNvCxnSpPr>
          <p:nvPr/>
        </p:nvCxnSpPr>
        <p:spPr bwMode="auto">
          <a:xfrm rot="16200000" flipH="1">
            <a:off x="6018990" y="3587038"/>
            <a:ext cx="736997" cy="52937"/>
          </a:xfrm>
          <a:prstGeom prst="bentConnector3">
            <a:avLst>
              <a:gd name="adj1" fmla="val 50000"/>
            </a:avLst>
          </a:prstGeom>
          <a:noFill/>
          <a:ln w="19050" algn="ctr">
            <a:solidFill>
              <a:srgbClr val="FFC000"/>
            </a:solidFill>
            <a:round/>
            <a:headEnd/>
            <a:tailEnd/>
          </a:ln>
        </p:spPr>
      </p:cxnSp>
      <p:sp>
        <p:nvSpPr>
          <p:cNvPr id="59" name="TextBox 71"/>
          <p:cNvSpPr txBox="1">
            <a:spLocks noChangeArrowheads="1"/>
          </p:cNvSpPr>
          <p:nvPr/>
        </p:nvSpPr>
        <p:spPr bwMode="auto">
          <a:xfrm>
            <a:off x="-135587" y="3994271"/>
            <a:ext cx="1397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fontAlgn="auto" hangingPunct="1">
              <a:spcBef>
                <a:spcPts val="0"/>
              </a:spcBef>
              <a:spcAft>
                <a:spcPts val="0"/>
              </a:spcAft>
            </a:pPr>
            <a:r>
              <a:rPr lang="en-US" sz="1200" b="1" dirty="0" smtClean="0">
                <a:solidFill>
                  <a:prstClr val="black"/>
                </a:solidFill>
                <a:latin typeface="AvenirNext LT Pro Regular"/>
              </a:rPr>
              <a:t>Modicon</a:t>
            </a:r>
          </a:p>
          <a:p>
            <a:pPr algn="r" eaLnBrk="1" fontAlgn="auto" hangingPunct="1">
              <a:spcBef>
                <a:spcPts val="0"/>
              </a:spcBef>
              <a:spcAft>
                <a:spcPts val="0"/>
              </a:spcAft>
            </a:pPr>
            <a:r>
              <a:rPr lang="en-US" sz="1200" b="1" dirty="0" smtClean="0">
                <a:solidFill>
                  <a:prstClr val="black"/>
                </a:solidFill>
                <a:latin typeface="AvenirNext LT Pro Regular"/>
              </a:rPr>
              <a:t>Remote and local I/O</a:t>
            </a:r>
          </a:p>
        </p:txBody>
      </p:sp>
      <p:sp>
        <p:nvSpPr>
          <p:cNvPr id="62" name="TextBox 71"/>
          <p:cNvSpPr txBox="1">
            <a:spLocks noChangeArrowheads="1"/>
          </p:cNvSpPr>
          <p:nvPr/>
        </p:nvSpPr>
        <p:spPr bwMode="auto">
          <a:xfrm>
            <a:off x="2423246" y="3547349"/>
            <a:ext cx="2019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fontAlgn="auto" hangingPunct="1">
              <a:spcBef>
                <a:spcPts val="0"/>
              </a:spcBef>
              <a:spcAft>
                <a:spcPts val="0"/>
              </a:spcAft>
            </a:pPr>
            <a:r>
              <a:rPr lang="en-US" sz="1200" b="1" dirty="0" smtClean="0">
                <a:solidFill>
                  <a:prstClr val="black"/>
                </a:solidFill>
                <a:latin typeface="AvenirNext LT Pro Regular"/>
              </a:rPr>
              <a:t>Modicon I/O bus</a:t>
            </a:r>
          </a:p>
        </p:txBody>
      </p:sp>
      <p:sp>
        <p:nvSpPr>
          <p:cNvPr id="63" name="TextBox 71"/>
          <p:cNvSpPr txBox="1">
            <a:spLocks noChangeArrowheads="1"/>
          </p:cNvSpPr>
          <p:nvPr/>
        </p:nvSpPr>
        <p:spPr bwMode="auto">
          <a:xfrm>
            <a:off x="7124606" y="3735644"/>
            <a:ext cx="1991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auto" hangingPunct="1">
              <a:spcBef>
                <a:spcPts val="0"/>
              </a:spcBef>
              <a:spcAft>
                <a:spcPts val="0"/>
              </a:spcAft>
            </a:pPr>
            <a:r>
              <a:rPr lang="en-US" sz="1200" b="1" dirty="0" smtClean="0">
                <a:solidFill>
                  <a:prstClr val="black"/>
                </a:solidFill>
                <a:latin typeface="AvenirNext LT Pro Regular"/>
              </a:rPr>
              <a:t>Foxboro</a:t>
            </a:r>
          </a:p>
          <a:p>
            <a:pPr eaLnBrk="1" fontAlgn="auto" hangingPunct="1">
              <a:spcBef>
                <a:spcPts val="0"/>
              </a:spcBef>
              <a:spcAft>
                <a:spcPts val="0"/>
              </a:spcAft>
            </a:pPr>
            <a:r>
              <a:rPr lang="en-US" sz="1200" b="1" dirty="0" smtClean="0">
                <a:solidFill>
                  <a:prstClr val="black"/>
                </a:solidFill>
                <a:latin typeface="AvenirNext LT Pro Regular"/>
              </a:rPr>
              <a:t>Remote and local</a:t>
            </a:r>
          </a:p>
          <a:p>
            <a:pPr eaLnBrk="1" fontAlgn="auto" hangingPunct="1">
              <a:spcBef>
                <a:spcPts val="0"/>
              </a:spcBef>
              <a:spcAft>
                <a:spcPts val="0"/>
              </a:spcAft>
            </a:pPr>
            <a:r>
              <a:rPr lang="en-US" sz="1200" b="1" dirty="0" smtClean="0">
                <a:solidFill>
                  <a:prstClr val="black"/>
                </a:solidFill>
                <a:latin typeface="AvenirNext LT Pro Regular"/>
              </a:rPr>
              <a:t>Control</a:t>
            </a:r>
          </a:p>
        </p:txBody>
      </p:sp>
      <p:cxnSp>
        <p:nvCxnSpPr>
          <p:cNvPr id="9" name="Elbow Connector 14"/>
          <p:cNvCxnSpPr>
            <a:cxnSpLocks noChangeShapeType="1"/>
            <a:endCxn id="7" idx="0"/>
          </p:cNvCxnSpPr>
          <p:nvPr/>
        </p:nvCxnSpPr>
        <p:spPr bwMode="auto">
          <a:xfrm rot="5400000">
            <a:off x="5845116" y="3123852"/>
            <a:ext cx="301335" cy="337351"/>
          </a:xfrm>
          <a:prstGeom prst="bentConnector3">
            <a:avLst>
              <a:gd name="adj1" fmla="val 50000"/>
            </a:avLst>
          </a:prstGeom>
          <a:noFill/>
          <a:ln w="19050" algn="ctr">
            <a:solidFill>
              <a:srgbClr val="FFC000"/>
            </a:solidFill>
            <a:round/>
            <a:headEnd/>
            <a:tailEnd/>
          </a:ln>
        </p:spPr>
      </p:cxnSp>
      <p:pic>
        <p:nvPicPr>
          <p:cNvPr id="6" name="Picture 84" descr="IO.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645297" y="3453905"/>
            <a:ext cx="876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83"/>
          <p:cNvSpPr txBox="1">
            <a:spLocks noChangeArrowheads="1"/>
          </p:cNvSpPr>
          <p:nvPr/>
        </p:nvSpPr>
        <p:spPr bwMode="auto">
          <a:xfrm>
            <a:off x="7272446" y="3172166"/>
            <a:ext cx="2170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auto" hangingPunct="1">
              <a:spcBef>
                <a:spcPts val="0"/>
              </a:spcBef>
              <a:spcAft>
                <a:spcPts val="0"/>
              </a:spcAft>
            </a:pPr>
            <a:r>
              <a:rPr lang="en-US" sz="1200" b="1" dirty="0" smtClean="0">
                <a:solidFill>
                  <a:prstClr val="black"/>
                </a:solidFill>
                <a:latin typeface="AvenirNext LT Pro Regular"/>
              </a:rPr>
              <a:t>I/O network</a:t>
            </a:r>
            <a:endParaRPr lang="en-US" sz="1200" b="1" dirty="0">
              <a:solidFill>
                <a:prstClr val="black"/>
              </a:solidFill>
              <a:latin typeface="AvenirNext LT Pro Regular"/>
            </a:endParaRPr>
          </a:p>
        </p:txBody>
      </p:sp>
      <p:sp>
        <p:nvSpPr>
          <p:cNvPr id="68" name="TextBox 67"/>
          <p:cNvSpPr txBox="1"/>
          <p:nvPr/>
        </p:nvSpPr>
        <p:spPr>
          <a:xfrm>
            <a:off x="47159" y="33474"/>
            <a:ext cx="5812810" cy="461665"/>
          </a:xfrm>
          <a:prstGeom prst="rect">
            <a:avLst/>
          </a:prstGeom>
          <a:noFill/>
        </p:spPr>
        <p:txBody>
          <a:bodyPr wrap="none" rtlCol="0">
            <a:spAutoFit/>
          </a:bodyPr>
          <a:lstStyle/>
          <a:p>
            <a:pPr eaLnBrk="0" hangingPunct="0"/>
            <a:r>
              <a:rPr lang="en-US" sz="2400" dirty="0">
                <a:solidFill>
                  <a:srgbClr val="36C746"/>
                </a:solidFill>
                <a:latin typeface="+mj-lt"/>
                <a:ea typeface="+mj-ea"/>
                <a:cs typeface="+mj-cs"/>
              </a:rPr>
              <a:t>State-of-the-Art Industrial Control </a:t>
            </a:r>
            <a:r>
              <a:rPr lang="en-US" sz="2400" dirty="0" smtClean="0">
                <a:solidFill>
                  <a:srgbClr val="36C746"/>
                </a:solidFill>
                <a:latin typeface="+mj-lt"/>
                <a:ea typeface="+mj-ea"/>
                <a:cs typeface="+mj-cs"/>
              </a:rPr>
              <a:t>System</a:t>
            </a:r>
            <a:endParaRPr lang="en-US" sz="2400" dirty="0">
              <a:solidFill>
                <a:srgbClr val="36C746"/>
              </a:solidFill>
              <a:latin typeface="+mj-lt"/>
              <a:ea typeface="+mj-ea"/>
              <a:cs typeface="+mj-cs"/>
            </a:endParaRPr>
          </a:p>
        </p:txBody>
      </p:sp>
      <p:sp>
        <p:nvSpPr>
          <p:cNvPr id="64" name="TextBox 71"/>
          <p:cNvSpPr txBox="1">
            <a:spLocks noChangeArrowheads="1"/>
          </p:cNvSpPr>
          <p:nvPr/>
        </p:nvSpPr>
        <p:spPr bwMode="auto">
          <a:xfrm>
            <a:off x="2680446" y="3764474"/>
            <a:ext cx="2019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fontAlgn="auto" hangingPunct="1">
              <a:spcBef>
                <a:spcPts val="0"/>
              </a:spcBef>
              <a:spcAft>
                <a:spcPts val="0"/>
              </a:spcAft>
            </a:pPr>
            <a:r>
              <a:rPr lang="en-US" sz="1200" b="1" dirty="0" smtClean="0">
                <a:solidFill>
                  <a:prstClr val="black"/>
                </a:solidFill>
                <a:latin typeface="AvenirNext LT Pro Regular"/>
              </a:rPr>
              <a:t>Modbus</a:t>
            </a:r>
          </a:p>
        </p:txBody>
      </p:sp>
      <p:grpSp>
        <p:nvGrpSpPr>
          <p:cNvPr id="79" name="Group 78"/>
          <p:cNvGrpSpPr/>
          <p:nvPr/>
        </p:nvGrpSpPr>
        <p:grpSpPr>
          <a:xfrm>
            <a:off x="445136" y="750251"/>
            <a:ext cx="7995821" cy="4002369"/>
            <a:chOff x="445136" y="750251"/>
            <a:chExt cx="7995821" cy="4002369"/>
          </a:xfrm>
        </p:grpSpPr>
        <p:grpSp>
          <p:nvGrpSpPr>
            <p:cNvPr id="76" name="Group 75"/>
            <p:cNvGrpSpPr/>
            <p:nvPr/>
          </p:nvGrpSpPr>
          <p:grpSpPr>
            <a:xfrm>
              <a:off x="445136" y="750251"/>
              <a:ext cx="7995821" cy="4002369"/>
              <a:chOff x="445136" y="750251"/>
              <a:chExt cx="7995821" cy="4002369"/>
            </a:xfrm>
          </p:grpSpPr>
          <p:sp>
            <p:nvSpPr>
              <p:cNvPr id="2" name="Rectangle 1"/>
              <p:cNvSpPr/>
              <p:nvPr/>
            </p:nvSpPr>
            <p:spPr>
              <a:xfrm>
                <a:off x="445136" y="750251"/>
                <a:ext cx="7995821" cy="4002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239" y="870819"/>
                <a:ext cx="1672253" cy="369332"/>
              </a:xfrm>
              <a:prstGeom prst="rect">
                <a:avLst/>
              </a:prstGeom>
              <a:noFill/>
            </p:spPr>
            <p:txBody>
              <a:bodyPr wrap="none" rtlCol="0">
                <a:spAutoFit/>
              </a:bodyPr>
              <a:lstStyle/>
              <a:p>
                <a:r>
                  <a:rPr lang="en-US" dirty="0" smtClean="0">
                    <a:solidFill>
                      <a:schemeClr val="tx1"/>
                    </a:solidFill>
                  </a:rPr>
                  <a:t>1. Over time…</a:t>
                </a:r>
                <a:endParaRPr lang="en-US" dirty="0">
                  <a:solidFill>
                    <a:schemeClr val="tx1"/>
                  </a:solidFill>
                </a:endParaRPr>
              </a:p>
            </p:txBody>
          </p:sp>
        </p:grpSp>
        <p:cxnSp>
          <p:nvCxnSpPr>
            <p:cNvPr id="37" name="Straight Arrow Connector 36"/>
            <p:cNvCxnSpPr/>
            <p:nvPr/>
          </p:nvCxnSpPr>
          <p:spPr>
            <a:xfrm flipV="1">
              <a:off x="1481140" y="1271168"/>
              <a:ext cx="0" cy="27066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1200667" y="3771407"/>
              <a:ext cx="6071781"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1594735" y="1255020"/>
            <a:ext cx="5696625" cy="2360447"/>
            <a:chOff x="1594735" y="1255020"/>
            <a:chExt cx="5696625" cy="2360447"/>
          </a:xfrm>
        </p:grpSpPr>
        <p:sp>
          <p:nvSpPr>
            <p:cNvPr id="72" name="Arc 10"/>
            <p:cNvSpPr>
              <a:spLocks/>
            </p:cNvSpPr>
            <p:nvPr/>
          </p:nvSpPr>
          <p:spPr bwMode="auto">
            <a:xfrm>
              <a:off x="1594735" y="1408607"/>
              <a:ext cx="5696625" cy="2206860"/>
            </a:xfrm>
            <a:custGeom>
              <a:avLst/>
              <a:gdLst>
                <a:gd name="G0" fmla="+- 0 0 0"/>
                <a:gd name="G1" fmla="+- 21600 0 0"/>
                <a:gd name="G2" fmla="+- 21600 0 0"/>
                <a:gd name="T0" fmla="*/ 0 w 20723"/>
                <a:gd name="T1" fmla="*/ 0 h 21600"/>
                <a:gd name="T2" fmla="*/ 20723 w 20723"/>
                <a:gd name="T3" fmla="*/ 15507 h 21600"/>
                <a:gd name="T4" fmla="*/ 0 w 20723"/>
                <a:gd name="T5" fmla="*/ 21600 h 21600"/>
              </a:gdLst>
              <a:ahLst/>
              <a:cxnLst>
                <a:cxn ang="0">
                  <a:pos x="T0" y="T1"/>
                </a:cxn>
                <a:cxn ang="0">
                  <a:pos x="T2" y="T3"/>
                </a:cxn>
                <a:cxn ang="0">
                  <a:pos x="T4" y="T5"/>
                </a:cxn>
              </a:cxnLst>
              <a:rect l="0" t="0" r="r" b="b"/>
              <a:pathLst>
                <a:path w="20723" h="21600" fill="none" extrusionOk="0">
                  <a:moveTo>
                    <a:pt x="-1" y="0"/>
                  </a:moveTo>
                  <a:cubicBezTo>
                    <a:pt x="9582" y="0"/>
                    <a:pt x="18019" y="6313"/>
                    <a:pt x="20722" y="15507"/>
                  </a:cubicBezTo>
                </a:path>
                <a:path w="20723" h="21600" stroke="0" extrusionOk="0">
                  <a:moveTo>
                    <a:pt x="-1" y="0"/>
                  </a:moveTo>
                  <a:cubicBezTo>
                    <a:pt x="9582" y="0"/>
                    <a:pt x="18019" y="6313"/>
                    <a:pt x="20722" y="15507"/>
                  </a:cubicBezTo>
                  <a:lnTo>
                    <a:pt x="0" y="21600"/>
                  </a:lnTo>
                  <a:close/>
                </a:path>
              </a:pathLst>
            </a:custGeom>
            <a:noFill/>
            <a:ln w="28575">
              <a:solidFill>
                <a:srgbClr val="0000FF"/>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TextBox 72"/>
            <p:cNvSpPr txBox="1"/>
            <p:nvPr/>
          </p:nvSpPr>
          <p:spPr>
            <a:xfrm>
              <a:off x="1994262" y="1255020"/>
              <a:ext cx="3466013" cy="307777"/>
            </a:xfrm>
            <a:prstGeom prst="rect">
              <a:avLst/>
            </a:prstGeom>
            <a:solidFill>
              <a:schemeClr val="bg1"/>
            </a:solidFill>
          </p:spPr>
          <p:txBody>
            <a:bodyPr wrap="none" rtlCol="0">
              <a:spAutoFit/>
            </a:bodyPr>
            <a:lstStyle/>
            <a:p>
              <a:r>
                <a:rPr lang="en-US" sz="1400" dirty="0" smtClean="0">
                  <a:solidFill>
                    <a:srgbClr val="0000FF"/>
                  </a:solidFill>
                </a:rPr>
                <a:t>Number of controllers needed per system</a:t>
              </a:r>
              <a:endParaRPr lang="en-US" sz="1400" dirty="0">
                <a:solidFill>
                  <a:srgbClr val="0000FF"/>
                </a:solidFill>
              </a:endParaRPr>
            </a:p>
          </p:txBody>
        </p:sp>
      </p:grpSp>
      <p:grpSp>
        <p:nvGrpSpPr>
          <p:cNvPr id="78" name="Group 77"/>
          <p:cNvGrpSpPr/>
          <p:nvPr/>
        </p:nvGrpSpPr>
        <p:grpSpPr>
          <a:xfrm>
            <a:off x="1575820" y="772251"/>
            <a:ext cx="5696625" cy="2789678"/>
            <a:chOff x="1575820" y="772251"/>
            <a:chExt cx="5696625" cy="2789678"/>
          </a:xfrm>
        </p:grpSpPr>
        <p:sp>
          <p:nvSpPr>
            <p:cNvPr id="71" name="Arc 10"/>
            <p:cNvSpPr>
              <a:spLocks/>
            </p:cNvSpPr>
            <p:nvPr/>
          </p:nvSpPr>
          <p:spPr bwMode="auto">
            <a:xfrm flipV="1">
              <a:off x="1575820" y="772251"/>
              <a:ext cx="5696625" cy="2789678"/>
            </a:xfrm>
            <a:custGeom>
              <a:avLst/>
              <a:gdLst>
                <a:gd name="G0" fmla="+- 0 0 0"/>
                <a:gd name="G1" fmla="+- 21600 0 0"/>
                <a:gd name="G2" fmla="+- 21600 0 0"/>
                <a:gd name="T0" fmla="*/ 0 w 20723"/>
                <a:gd name="T1" fmla="*/ 0 h 21600"/>
                <a:gd name="T2" fmla="*/ 20723 w 20723"/>
                <a:gd name="T3" fmla="*/ 15507 h 21600"/>
                <a:gd name="T4" fmla="*/ 0 w 20723"/>
                <a:gd name="T5" fmla="*/ 21600 h 21600"/>
              </a:gdLst>
              <a:ahLst/>
              <a:cxnLst>
                <a:cxn ang="0">
                  <a:pos x="T0" y="T1"/>
                </a:cxn>
                <a:cxn ang="0">
                  <a:pos x="T2" y="T3"/>
                </a:cxn>
                <a:cxn ang="0">
                  <a:pos x="T4" y="T5"/>
                </a:cxn>
              </a:cxnLst>
              <a:rect l="0" t="0" r="r" b="b"/>
              <a:pathLst>
                <a:path w="20723" h="21600" fill="none" extrusionOk="0">
                  <a:moveTo>
                    <a:pt x="-1" y="0"/>
                  </a:moveTo>
                  <a:cubicBezTo>
                    <a:pt x="9582" y="0"/>
                    <a:pt x="18019" y="6313"/>
                    <a:pt x="20722" y="15507"/>
                  </a:cubicBezTo>
                </a:path>
                <a:path w="20723" h="21600" stroke="0" extrusionOk="0">
                  <a:moveTo>
                    <a:pt x="-1" y="0"/>
                  </a:moveTo>
                  <a:cubicBezTo>
                    <a:pt x="9582" y="0"/>
                    <a:pt x="18019" y="6313"/>
                    <a:pt x="20722" y="15507"/>
                  </a:cubicBezTo>
                  <a:lnTo>
                    <a:pt x="0" y="21600"/>
                  </a:lnTo>
                  <a:close/>
                </a:path>
              </a:pathLst>
            </a:custGeom>
            <a:noFill/>
            <a:ln w="28575">
              <a:solidFill>
                <a:srgbClr val="FF0000"/>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TextBox 73"/>
            <p:cNvSpPr txBox="1"/>
            <p:nvPr/>
          </p:nvSpPr>
          <p:spPr>
            <a:xfrm>
              <a:off x="1914643" y="3231476"/>
              <a:ext cx="2680542" cy="307777"/>
            </a:xfrm>
            <a:prstGeom prst="rect">
              <a:avLst/>
            </a:prstGeom>
            <a:solidFill>
              <a:schemeClr val="bg1"/>
            </a:solidFill>
          </p:spPr>
          <p:txBody>
            <a:bodyPr wrap="none" rtlCol="0">
              <a:spAutoFit/>
            </a:bodyPr>
            <a:lstStyle/>
            <a:p>
              <a:r>
                <a:rPr lang="en-US" sz="1400" dirty="0" smtClean="0">
                  <a:solidFill>
                    <a:srgbClr val="FF0000"/>
                  </a:solidFill>
                </a:rPr>
                <a:t>Amount of control per controller</a:t>
              </a:r>
              <a:endParaRPr lang="en-US" sz="1400" dirty="0">
                <a:solidFill>
                  <a:srgbClr val="FF0000"/>
                </a:solidFill>
              </a:endParaRPr>
            </a:p>
          </p:txBody>
        </p:sp>
      </p:grpSp>
      <p:sp>
        <p:nvSpPr>
          <p:cNvPr id="4" name="TextBox 3"/>
          <p:cNvSpPr txBox="1"/>
          <p:nvPr/>
        </p:nvSpPr>
        <p:spPr>
          <a:xfrm>
            <a:off x="5661443" y="46244"/>
            <a:ext cx="2820003" cy="461665"/>
          </a:xfrm>
          <a:prstGeom prst="rect">
            <a:avLst/>
          </a:prstGeom>
          <a:noFill/>
        </p:spPr>
        <p:txBody>
          <a:bodyPr wrap="none" rtlCol="0">
            <a:spAutoFit/>
          </a:bodyPr>
          <a:lstStyle/>
          <a:p>
            <a:r>
              <a:rPr lang="en-US" sz="2400" dirty="0" smtClean="0">
                <a:solidFill>
                  <a:srgbClr val="36C746"/>
                </a:solidFill>
                <a:latin typeface="+mj-lt"/>
                <a:ea typeface="+mj-ea"/>
                <a:cs typeface="+mj-cs"/>
              </a:rPr>
              <a:t>– for Four </a:t>
            </a:r>
            <a:r>
              <a:rPr lang="en-US" sz="2400" dirty="0">
                <a:solidFill>
                  <a:srgbClr val="36C746"/>
                </a:solidFill>
                <a:latin typeface="+mj-lt"/>
                <a:ea typeface="+mj-ea"/>
                <a:cs typeface="+mj-cs"/>
              </a:rPr>
              <a:t>Decades</a:t>
            </a:r>
          </a:p>
        </p:txBody>
      </p:sp>
      <p:sp>
        <p:nvSpPr>
          <p:cNvPr id="53" name="TextBox 52"/>
          <p:cNvSpPr txBox="1"/>
          <p:nvPr/>
        </p:nvSpPr>
        <p:spPr>
          <a:xfrm>
            <a:off x="5349186" y="1892719"/>
            <a:ext cx="2879314" cy="307777"/>
          </a:xfrm>
          <a:prstGeom prst="rect">
            <a:avLst/>
          </a:prstGeom>
          <a:solidFill>
            <a:schemeClr val="bg1"/>
          </a:solidFill>
        </p:spPr>
        <p:txBody>
          <a:bodyPr wrap="none" rtlCol="0">
            <a:spAutoFit/>
          </a:bodyPr>
          <a:lstStyle>
            <a:defPPr>
              <a:defRPr lang="en-US"/>
            </a:defPPr>
            <a:lvl1pPr>
              <a:defRPr sz="1400">
                <a:solidFill>
                  <a:srgbClr val="FF0000"/>
                </a:solidFill>
              </a:defRPr>
            </a:lvl1pPr>
          </a:lstStyle>
          <a:p>
            <a:r>
              <a:rPr lang="en-US" dirty="0"/>
              <a:t>No longer considered “distributed”</a:t>
            </a:r>
          </a:p>
        </p:txBody>
      </p:sp>
      <p:sp>
        <p:nvSpPr>
          <p:cNvPr id="84" name="TextBox 83"/>
          <p:cNvSpPr txBox="1"/>
          <p:nvPr/>
        </p:nvSpPr>
        <p:spPr>
          <a:xfrm>
            <a:off x="5282315" y="2399881"/>
            <a:ext cx="2313454" cy="307777"/>
          </a:xfrm>
          <a:prstGeom prst="rect">
            <a:avLst/>
          </a:prstGeom>
          <a:solidFill>
            <a:schemeClr val="bg1"/>
          </a:solidFill>
        </p:spPr>
        <p:txBody>
          <a:bodyPr wrap="none" rtlCol="0">
            <a:spAutoFit/>
          </a:bodyPr>
          <a:lstStyle>
            <a:defPPr>
              <a:defRPr lang="en-US"/>
            </a:defPPr>
            <a:lvl1pPr>
              <a:defRPr sz="1400">
                <a:solidFill>
                  <a:srgbClr val="FF0000"/>
                </a:solidFill>
              </a:defRPr>
            </a:lvl1pPr>
          </a:lstStyle>
          <a:p>
            <a:r>
              <a:rPr lang="en-US" dirty="0"/>
              <a:t>Risk of exposure for failure</a:t>
            </a:r>
          </a:p>
        </p:txBody>
      </p:sp>
      <p:grpSp>
        <p:nvGrpSpPr>
          <p:cNvPr id="80" name="Group 79"/>
          <p:cNvGrpSpPr/>
          <p:nvPr/>
        </p:nvGrpSpPr>
        <p:grpSpPr>
          <a:xfrm>
            <a:off x="664395" y="930710"/>
            <a:ext cx="8058616" cy="4146181"/>
            <a:chOff x="425894" y="-1985238"/>
            <a:chExt cx="8058616" cy="4002369"/>
          </a:xfrm>
        </p:grpSpPr>
        <p:sp>
          <p:nvSpPr>
            <p:cNvPr id="82" name="Rectangle 81"/>
            <p:cNvSpPr/>
            <p:nvPr/>
          </p:nvSpPr>
          <p:spPr>
            <a:xfrm>
              <a:off x="445136" y="-1985238"/>
              <a:ext cx="7995821" cy="4002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83" name="TextBox 82"/>
            <p:cNvSpPr txBox="1"/>
            <p:nvPr/>
          </p:nvSpPr>
          <p:spPr>
            <a:xfrm>
              <a:off x="425894" y="-1938356"/>
              <a:ext cx="8058616" cy="1754326"/>
            </a:xfrm>
            <a:prstGeom prst="rect">
              <a:avLst/>
            </a:prstGeom>
            <a:noFill/>
          </p:spPr>
          <p:txBody>
            <a:bodyPr wrap="none" rtlCol="0">
              <a:spAutoFit/>
            </a:bodyPr>
            <a:lstStyle/>
            <a:p>
              <a:r>
                <a:rPr lang="en-US" dirty="0" smtClean="0">
                  <a:solidFill>
                    <a:schemeClr val="tx1"/>
                  </a:solidFill>
                </a:rPr>
                <a:t>2</a:t>
              </a:r>
              <a:r>
                <a:rPr lang="en-US" dirty="0">
                  <a:solidFill>
                    <a:schemeClr val="tx1"/>
                  </a:solidFill>
                </a:rPr>
                <a:t>. </a:t>
              </a:r>
              <a:r>
                <a:rPr lang="en-US" dirty="0" smtClean="0">
                  <a:solidFill>
                    <a:schemeClr val="tx1"/>
                  </a:solidFill>
                </a:rPr>
                <a:t>Were severely </a:t>
              </a:r>
              <a:r>
                <a:rPr lang="en-US" dirty="0">
                  <a:solidFill>
                    <a:schemeClr val="tx1"/>
                  </a:solidFill>
                </a:rPr>
                <a:t>limited in their scope by the </a:t>
              </a:r>
              <a:r>
                <a:rPr lang="en-US" dirty="0" smtClean="0">
                  <a:solidFill>
                    <a:schemeClr val="tx1"/>
                  </a:solidFill>
                </a:rPr>
                <a:t>technologies available:</a:t>
              </a:r>
            </a:p>
            <a:p>
              <a:pPr marL="800100" lvl="1" indent="-342900">
                <a:buFont typeface="+mj-lt"/>
                <a:buAutoNum type="alphaLcParenR"/>
              </a:pPr>
              <a:r>
                <a:rPr lang="en-US" dirty="0" smtClean="0">
                  <a:solidFill>
                    <a:schemeClr val="tx1"/>
                  </a:solidFill>
                </a:rPr>
                <a:t>Manual/direct human manipulation/intervention in the process</a:t>
              </a:r>
            </a:p>
            <a:p>
              <a:pPr marL="800100" lvl="1" indent="-342900">
                <a:buFont typeface="+mj-lt"/>
                <a:buAutoNum type="alphaLcParenR"/>
              </a:pPr>
              <a:r>
                <a:rPr lang="en-US" dirty="0" smtClean="0">
                  <a:solidFill>
                    <a:schemeClr val="tx1"/>
                  </a:solidFill>
                </a:rPr>
                <a:t>Mechanical control (e.g. spinning ball governors, siphon level control)</a:t>
              </a:r>
            </a:p>
            <a:p>
              <a:pPr marL="800100" lvl="1" indent="-342900">
                <a:buFont typeface="+mj-lt"/>
                <a:buAutoNum type="alphaLcParenR"/>
              </a:pPr>
              <a:r>
                <a:rPr lang="en-US" dirty="0" smtClean="0">
                  <a:solidFill>
                    <a:schemeClr val="tx1"/>
                  </a:solidFill>
                </a:rPr>
                <a:t>Pneumatic (huge benefit: </a:t>
              </a:r>
              <a:r>
                <a:rPr lang="en-US" i="1" dirty="0" smtClean="0">
                  <a:solidFill>
                    <a:schemeClr val="tx1"/>
                  </a:solidFill>
                </a:rPr>
                <a:t>intrinsically safe</a:t>
              </a:r>
              <a:r>
                <a:rPr lang="en-US" dirty="0" smtClean="0">
                  <a:solidFill>
                    <a:schemeClr val="tx1"/>
                  </a:solidFill>
                </a:rPr>
                <a:t>)</a:t>
              </a:r>
            </a:p>
            <a:p>
              <a:pPr marL="800100" lvl="1" indent="-342900">
                <a:buFont typeface="+mj-lt"/>
                <a:buAutoNum type="alphaLcParenR"/>
              </a:pPr>
              <a:r>
                <a:rPr lang="en-US" dirty="0" smtClean="0">
                  <a:solidFill>
                    <a:schemeClr val="tx1"/>
                  </a:solidFill>
                </a:rPr>
                <a:t>Electronic </a:t>
              </a:r>
            </a:p>
            <a:p>
              <a:pPr marL="800100" lvl="1" indent="-342900">
                <a:buFont typeface="+mj-lt"/>
                <a:buAutoNum type="alphaLcParenR"/>
              </a:pPr>
              <a:r>
                <a:rPr lang="en-US" dirty="0" smtClean="0">
                  <a:solidFill>
                    <a:schemeClr val="tx1"/>
                  </a:solidFill>
                </a:rPr>
                <a:t>Digital computing and microprocessors</a:t>
              </a:r>
            </a:p>
          </p:txBody>
        </p:sp>
      </p:grpSp>
      <p:sp>
        <p:nvSpPr>
          <p:cNvPr id="86" name="TextBox 85"/>
          <p:cNvSpPr txBox="1"/>
          <p:nvPr/>
        </p:nvSpPr>
        <p:spPr>
          <a:xfrm>
            <a:off x="664395" y="2614678"/>
            <a:ext cx="7984207" cy="2462213"/>
          </a:xfrm>
          <a:prstGeom prst="rect">
            <a:avLst/>
          </a:prstGeom>
          <a:noFill/>
        </p:spPr>
        <p:txBody>
          <a:bodyPr wrap="square" rtlCol="0">
            <a:spAutoFit/>
          </a:bodyPr>
          <a:lstStyle/>
          <a:p>
            <a:pPr marL="342900" indent="-342900">
              <a:spcAft>
                <a:spcPts val="1200"/>
              </a:spcAft>
              <a:buFont typeface="+mj-lt"/>
              <a:buAutoNum type="arabicPeriod" startAt="3"/>
            </a:pPr>
            <a:r>
              <a:rPr lang="en-US" dirty="0" smtClean="0">
                <a:solidFill>
                  <a:schemeClr val="tx1"/>
                </a:solidFill>
              </a:rPr>
              <a:t>Forced </a:t>
            </a:r>
            <a:r>
              <a:rPr lang="en-US" dirty="0">
                <a:solidFill>
                  <a:schemeClr val="tx1"/>
                </a:solidFill>
              </a:rPr>
              <a:t>control to be applied </a:t>
            </a:r>
            <a:r>
              <a:rPr lang="en-US" i="1" dirty="0">
                <a:solidFill>
                  <a:schemeClr val="tx1"/>
                </a:solidFill>
              </a:rPr>
              <a:t>on</a:t>
            </a:r>
            <a:r>
              <a:rPr lang="en-US" dirty="0">
                <a:solidFill>
                  <a:schemeClr val="tx1"/>
                </a:solidFill>
              </a:rPr>
              <a:t> the process, as an add-on or an appendage to the </a:t>
            </a:r>
            <a:r>
              <a:rPr lang="en-US" dirty="0" smtClean="0">
                <a:solidFill>
                  <a:schemeClr val="tx1"/>
                </a:solidFill>
              </a:rPr>
              <a:t>process</a:t>
            </a:r>
          </a:p>
          <a:p>
            <a:pPr marL="342900" indent="-342900">
              <a:buFont typeface="+mj-lt"/>
              <a:buAutoNum type="arabicPeriod" startAt="3"/>
            </a:pPr>
            <a:r>
              <a:rPr lang="en-US" dirty="0" smtClean="0">
                <a:solidFill>
                  <a:schemeClr val="tx1"/>
                </a:solidFill>
              </a:rPr>
              <a:t>New technologies </a:t>
            </a:r>
            <a:r>
              <a:rPr lang="en-US" dirty="0">
                <a:solidFill>
                  <a:schemeClr val="tx1"/>
                </a:solidFill>
              </a:rPr>
              <a:t>will bring </a:t>
            </a:r>
            <a:r>
              <a:rPr lang="en-US" dirty="0" smtClean="0">
                <a:solidFill>
                  <a:schemeClr val="tx1"/>
                </a:solidFill>
              </a:rPr>
              <a:t>the </a:t>
            </a:r>
            <a:r>
              <a:rPr lang="en-US" dirty="0">
                <a:solidFill>
                  <a:schemeClr val="tx1"/>
                </a:solidFill>
              </a:rPr>
              <a:t>ability to shift that century-old paradigm so that control will be performed </a:t>
            </a:r>
            <a:r>
              <a:rPr lang="en-US" i="1" dirty="0">
                <a:solidFill>
                  <a:schemeClr val="tx1"/>
                </a:solidFill>
              </a:rPr>
              <a:t>in</a:t>
            </a:r>
            <a:r>
              <a:rPr lang="en-US" dirty="0">
                <a:solidFill>
                  <a:schemeClr val="tx1"/>
                </a:solidFill>
              </a:rPr>
              <a:t> the process, </a:t>
            </a:r>
            <a:r>
              <a:rPr lang="en-US" i="1" dirty="0">
                <a:solidFill>
                  <a:schemeClr val="tx1"/>
                </a:solidFill>
              </a:rPr>
              <a:t>in-situ</a:t>
            </a:r>
            <a:r>
              <a:rPr lang="en-US" dirty="0">
                <a:solidFill>
                  <a:schemeClr val="tx1"/>
                </a:solidFill>
              </a:rPr>
              <a:t>, in the actual process devices </a:t>
            </a:r>
            <a:r>
              <a:rPr lang="en-US" dirty="0" smtClean="0">
                <a:solidFill>
                  <a:schemeClr val="tx1"/>
                </a:solidFill>
              </a:rPr>
              <a:t>and equipment needed </a:t>
            </a:r>
            <a:r>
              <a:rPr lang="en-US" dirty="0">
                <a:solidFill>
                  <a:schemeClr val="tx1"/>
                </a:solidFill>
              </a:rPr>
              <a:t>for the process, not “stuck-on”.  </a:t>
            </a:r>
            <a:endParaRPr lang="en-US" dirty="0" smtClean="0">
              <a:solidFill>
                <a:schemeClr val="tx1"/>
              </a:solidFill>
            </a:endParaRPr>
          </a:p>
          <a:p>
            <a:pPr marL="342900" indent="-342900">
              <a:buFont typeface="+mj-lt"/>
              <a:buAutoNum type="arabicPeriod" startAt="3"/>
            </a:pPr>
            <a:r>
              <a:rPr lang="en-US" dirty="0" smtClean="0">
                <a:solidFill>
                  <a:schemeClr val="tx1"/>
                </a:solidFill>
              </a:rPr>
              <a:t>It </a:t>
            </a:r>
            <a:r>
              <a:rPr lang="en-US" dirty="0">
                <a:solidFill>
                  <a:schemeClr val="tx1"/>
                </a:solidFill>
              </a:rPr>
              <a:t>will become embedded </a:t>
            </a:r>
            <a:r>
              <a:rPr lang="en-US" dirty="0" smtClean="0">
                <a:solidFill>
                  <a:schemeClr val="tx1"/>
                </a:solidFill>
              </a:rPr>
              <a:t>and autonomous in </a:t>
            </a:r>
            <a:r>
              <a:rPr lang="en-US" dirty="0">
                <a:solidFill>
                  <a:schemeClr val="tx1"/>
                </a:solidFill>
              </a:rPr>
              <a:t>a way to mimic what in fact occurs in the control of biological processes such as the human body: </a:t>
            </a:r>
            <a:r>
              <a:rPr lang="en-US" i="1" dirty="0">
                <a:solidFill>
                  <a:schemeClr val="tx1"/>
                </a:solidFill>
              </a:rPr>
              <a:t>the process controls itself</a:t>
            </a:r>
            <a:r>
              <a:rPr lang="en-US" dirty="0">
                <a:solidFill>
                  <a:schemeClr val="tx1"/>
                </a:solidFill>
              </a:rPr>
              <a:t>, it is NOT “stuck-on</a:t>
            </a:r>
            <a:r>
              <a:rPr lang="en-US" dirty="0" smtClean="0">
                <a:solidFill>
                  <a:schemeClr val="tx1"/>
                </a:solidFill>
              </a:rPr>
              <a:t>”.</a:t>
            </a:r>
            <a:endParaRPr lang="en-US" dirty="0">
              <a:solidFill>
                <a:schemeClr val="tx1"/>
              </a:solidFill>
            </a:endParaRPr>
          </a:p>
        </p:txBody>
      </p:sp>
      <p:grpSp>
        <p:nvGrpSpPr>
          <p:cNvPr id="87" name="Group 86"/>
          <p:cNvGrpSpPr/>
          <p:nvPr/>
        </p:nvGrpSpPr>
        <p:grpSpPr>
          <a:xfrm>
            <a:off x="823836" y="1419995"/>
            <a:ext cx="329108" cy="1274243"/>
            <a:chOff x="783735" y="1479659"/>
            <a:chExt cx="329108" cy="1274243"/>
          </a:xfrm>
        </p:grpSpPr>
        <p:sp>
          <p:nvSpPr>
            <p:cNvPr id="88" name="Down Arrow 87"/>
            <p:cNvSpPr/>
            <p:nvPr/>
          </p:nvSpPr>
          <p:spPr>
            <a:xfrm>
              <a:off x="783735" y="1479659"/>
              <a:ext cx="329108" cy="1274243"/>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6200000">
              <a:off x="686838" y="1892718"/>
              <a:ext cx="522900" cy="307777"/>
            </a:xfrm>
            <a:prstGeom prst="rect">
              <a:avLst/>
            </a:prstGeom>
            <a:noFill/>
          </p:spPr>
          <p:txBody>
            <a:bodyPr wrap="none" rtlCol="0">
              <a:spAutoFit/>
            </a:bodyPr>
            <a:lstStyle/>
            <a:p>
              <a:r>
                <a:rPr lang="en-US" sz="1400" dirty="0" smtClean="0"/>
                <a:t>time</a:t>
              </a:r>
              <a:endParaRPr lang="en-US" sz="1600" dirty="0"/>
            </a:p>
          </p:txBody>
        </p:sp>
      </p:grpSp>
      <p:grpSp>
        <p:nvGrpSpPr>
          <p:cNvPr id="69" name="Group 68"/>
          <p:cNvGrpSpPr/>
          <p:nvPr/>
        </p:nvGrpSpPr>
        <p:grpSpPr>
          <a:xfrm>
            <a:off x="1152944" y="3207680"/>
            <a:ext cx="6976072" cy="145523"/>
            <a:chOff x="1152944" y="3180248"/>
            <a:chExt cx="6976072" cy="145523"/>
          </a:xfrm>
        </p:grpSpPr>
        <p:cxnSp>
          <p:nvCxnSpPr>
            <p:cNvPr id="38" name="Straight Connector 37"/>
            <p:cNvCxnSpPr/>
            <p:nvPr/>
          </p:nvCxnSpPr>
          <p:spPr>
            <a:xfrm>
              <a:off x="1152944" y="3265786"/>
              <a:ext cx="6976072" cy="0"/>
            </a:xfrm>
            <a:prstGeom prst="line">
              <a:avLst/>
            </a:prstGeom>
            <a:ln w="38100" cap="rnd">
              <a:solidFill>
                <a:srgbClr val="36C74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126522" y="3180248"/>
              <a:ext cx="0" cy="145523"/>
            </a:xfrm>
            <a:prstGeom prst="line">
              <a:avLst/>
            </a:prstGeom>
            <a:ln w="38100" cap="rnd">
              <a:solidFill>
                <a:srgbClr val="36C746"/>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152944" y="3180248"/>
              <a:ext cx="0" cy="145523"/>
            </a:xfrm>
            <a:prstGeom prst="line">
              <a:avLst/>
            </a:prstGeom>
            <a:ln w="38100" cap="rnd">
              <a:solidFill>
                <a:srgbClr val="36C746"/>
              </a:solidFill>
            </a:ln>
            <a:effectLst/>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143317" y="507909"/>
            <a:ext cx="3204723" cy="400110"/>
          </a:xfrm>
          <a:prstGeom prst="rect">
            <a:avLst/>
          </a:prstGeom>
          <a:solidFill>
            <a:schemeClr val="bg1"/>
          </a:solidFill>
          <a:ln w="28575">
            <a:solidFill>
              <a:srgbClr val="36C746"/>
            </a:solidFill>
          </a:ln>
        </p:spPr>
        <p:txBody>
          <a:bodyPr wrap="none" rtlCol="0">
            <a:spAutoFit/>
          </a:bodyPr>
          <a:lstStyle/>
          <a:p>
            <a:r>
              <a:rPr lang="en-US" sz="2000" dirty="0" smtClean="0">
                <a:solidFill>
                  <a:srgbClr val="36C746"/>
                </a:solidFill>
              </a:rPr>
              <a:t>The predicament we’re in: </a:t>
            </a:r>
            <a:endParaRPr lang="en-US" sz="2000" dirty="0">
              <a:solidFill>
                <a:srgbClr val="36C746"/>
              </a:solidFill>
            </a:endParaRPr>
          </a:p>
        </p:txBody>
      </p:sp>
    </p:spTree>
    <p:extLst>
      <p:ext uri="{BB962C8B-B14F-4D97-AF65-F5344CB8AC3E}">
        <p14:creationId xmlns:p14="http://schemas.microsoft.com/office/powerpoint/2010/main" val="41226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9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19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9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19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9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2000"/>
                                        <p:tgtEl>
                                          <p:spTgt spid="80"/>
                                        </p:tgtEl>
                                      </p:cBhvr>
                                    </p:animEffect>
                                  </p:childTnLst>
                                </p:cTn>
                              </p:par>
                            </p:childTnLst>
                          </p:cTn>
                        </p:par>
                        <p:par>
                          <p:cTn id="41" fill="hold">
                            <p:stCondLst>
                              <p:cond delay="2000"/>
                            </p:stCondLst>
                            <p:childTnLst>
                              <p:par>
                                <p:cTn id="42" presetID="22" presetClass="entr" presetSubtype="1" fill="hold" nodeType="afterEffect">
                                  <p:stCondLst>
                                    <p:cond delay="2000"/>
                                  </p:stCondLst>
                                  <p:childTnLst>
                                    <p:set>
                                      <p:cBhvr>
                                        <p:cTn id="43" dur="1" fill="hold">
                                          <p:stCondLst>
                                            <p:cond delay="0"/>
                                          </p:stCondLst>
                                        </p:cTn>
                                        <p:tgtEl>
                                          <p:spTgt spid="87"/>
                                        </p:tgtEl>
                                        <p:attrNameLst>
                                          <p:attrName>style.visibility</p:attrName>
                                        </p:attrNameLst>
                                      </p:cBhvr>
                                      <p:to>
                                        <p:strVal val="visible"/>
                                      </p:to>
                                    </p:set>
                                    <p:animEffect transition="in" filter="wipe(up)">
                                      <p:cBhvr>
                                        <p:cTn id="44" dur="1900"/>
                                        <p:tgtEl>
                                          <p:spTgt spid="8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animEffect transition="in" filter="fade">
                                      <p:cBhvr>
                                        <p:cTn id="49" dur="1900"/>
                                        <p:tgtEl>
                                          <p:spTgt spid="8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20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6">
                                            <p:txEl>
                                              <p:pRg st="1" end="1"/>
                                            </p:txEl>
                                          </p:spTgt>
                                        </p:tgtEl>
                                        <p:attrNameLst>
                                          <p:attrName>style.visibility</p:attrName>
                                        </p:attrNameLst>
                                      </p:cBhvr>
                                      <p:to>
                                        <p:strVal val="visible"/>
                                      </p:to>
                                    </p:set>
                                    <p:animEffect transition="in" filter="fade">
                                      <p:cBhvr>
                                        <p:cTn id="59" dur="1900"/>
                                        <p:tgtEl>
                                          <p:spTgt spid="8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6">
                                            <p:txEl>
                                              <p:pRg st="2" end="2"/>
                                            </p:txEl>
                                          </p:spTgt>
                                        </p:tgtEl>
                                        <p:attrNameLst>
                                          <p:attrName>style.visibility</p:attrName>
                                        </p:attrNameLst>
                                      </p:cBhvr>
                                      <p:to>
                                        <p:strVal val="visible"/>
                                      </p:to>
                                    </p:set>
                                    <p:animEffect transition="in" filter="fade">
                                      <p:cBhvr>
                                        <p:cTn id="64" dur="1900"/>
                                        <p:tgtEl>
                                          <p:spTgt spid="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84" grpId="0" animBg="1"/>
      <p:bldP spid="86" grpId="0" build="p" bldLvl="2"/>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224"/>
          <p:cNvSpPr>
            <a:spLocks noGrp="1"/>
          </p:cNvSpPr>
          <p:nvPr>
            <p:ph type="title"/>
          </p:nvPr>
        </p:nvSpPr>
        <p:spPr>
          <a:xfrm>
            <a:off x="258056" y="230188"/>
            <a:ext cx="8633531" cy="430887"/>
          </a:xfrm>
        </p:spPr>
        <p:txBody>
          <a:bodyPr/>
          <a:lstStyle/>
          <a:p>
            <a:r>
              <a:rPr lang="en-US" sz="2800" dirty="0" smtClean="0"/>
              <a:t>The Common Core Functionality (CCF)</a:t>
            </a:r>
            <a:endParaRPr lang="en-US" sz="2800" dirty="0"/>
          </a:p>
        </p:txBody>
      </p:sp>
      <p:grpSp>
        <p:nvGrpSpPr>
          <p:cNvPr id="239" name="Group 134"/>
          <p:cNvGrpSpPr/>
          <p:nvPr/>
        </p:nvGrpSpPr>
        <p:grpSpPr>
          <a:xfrm>
            <a:off x="989292" y="917625"/>
            <a:ext cx="4929261" cy="1748011"/>
            <a:chOff x="613629" y="5301208"/>
            <a:chExt cx="1438091" cy="432048"/>
          </a:xfrm>
        </p:grpSpPr>
        <p:sp>
          <p:nvSpPr>
            <p:cNvPr id="25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I/O</a:t>
              </a:r>
              <a:endParaRPr lang="en-GB" sz="1400" dirty="0"/>
            </a:p>
          </p:txBody>
        </p:sp>
        <p:sp>
          <p:nvSpPr>
            <p:cNvPr id="25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Display</a:t>
              </a:r>
              <a:endParaRPr lang="en-GB" sz="1400" dirty="0"/>
            </a:p>
          </p:txBody>
        </p:sp>
        <p:sp>
          <p:nvSpPr>
            <p:cNvPr id="258" name="Rectangle 25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b="1" dirty="0" smtClean="0"/>
                <a:t>CPU</a:t>
              </a:r>
              <a:endParaRPr lang="en-GB" sz="1400" b="1" dirty="0"/>
            </a:p>
          </p:txBody>
        </p:sp>
        <p:sp>
          <p:nvSpPr>
            <p:cNvPr id="26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Comms</a:t>
              </a:r>
              <a:endParaRPr lang="en-GB" sz="1400" dirty="0"/>
            </a:p>
          </p:txBody>
        </p:sp>
      </p:grpSp>
      <p:sp>
        <p:nvSpPr>
          <p:cNvPr id="264" name="TextBox 263"/>
          <p:cNvSpPr txBox="1"/>
          <p:nvPr/>
        </p:nvSpPr>
        <p:spPr>
          <a:xfrm>
            <a:off x="191769" y="3048390"/>
            <a:ext cx="8699818" cy="461665"/>
          </a:xfrm>
          <a:prstGeom prst="rect">
            <a:avLst/>
          </a:prstGeom>
          <a:noFill/>
        </p:spPr>
        <p:txBody>
          <a:bodyPr wrap="none" rtlCol="0">
            <a:spAutoFit/>
          </a:bodyPr>
          <a:lstStyle/>
          <a:p>
            <a:r>
              <a:rPr lang="en-US" sz="2400" b="1" i="1" dirty="0" smtClean="0">
                <a:solidFill>
                  <a:srgbClr val="36C746"/>
                </a:solidFill>
              </a:rPr>
              <a:t>Has been utilized for decades to architect control systems</a:t>
            </a:r>
            <a:endParaRPr lang="en-US" sz="2400" b="1" i="1" dirty="0">
              <a:solidFill>
                <a:srgbClr val="36C746"/>
              </a:solidFill>
            </a:endParaRPr>
          </a:p>
        </p:txBody>
      </p:sp>
      <p:grpSp>
        <p:nvGrpSpPr>
          <p:cNvPr id="5" name="Group 4"/>
          <p:cNvGrpSpPr/>
          <p:nvPr/>
        </p:nvGrpSpPr>
        <p:grpSpPr>
          <a:xfrm>
            <a:off x="5998464" y="729175"/>
            <a:ext cx="2770632" cy="2011680"/>
            <a:chOff x="5998464" y="729175"/>
            <a:chExt cx="2770632" cy="2011680"/>
          </a:xfrm>
        </p:grpSpPr>
        <p:sp>
          <p:nvSpPr>
            <p:cNvPr id="2" name="Right Brace 1"/>
            <p:cNvSpPr/>
            <p:nvPr/>
          </p:nvSpPr>
          <p:spPr>
            <a:xfrm>
              <a:off x="5998464" y="729175"/>
              <a:ext cx="384048" cy="2011680"/>
            </a:xfrm>
            <a:prstGeom prst="rightBrace">
              <a:avLst/>
            </a:prstGeom>
            <a:ln w="28575" cap="rnd">
              <a:solidFill>
                <a:srgbClr val="36C7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6245352" y="1244611"/>
              <a:ext cx="2523744" cy="1200329"/>
            </a:xfrm>
            <a:prstGeom prst="rect">
              <a:avLst/>
            </a:prstGeom>
            <a:noFill/>
          </p:spPr>
          <p:txBody>
            <a:bodyPr wrap="square" rtlCol="0">
              <a:spAutoFit/>
            </a:bodyPr>
            <a:lstStyle/>
            <a:p>
              <a:pPr algn="ctr"/>
              <a:r>
                <a:rPr lang="en-US" dirty="0" smtClean="0">
                  <a:solidFill>
                    <a:srgbClr val="36C746"/>
                  </a:solidFill>
                </a:rPr>
                <a:t>The “controller” of any brand of DCS today</a:t>
              </a:r>
            </a:p>
            <a:p>
              <a:pPr algn="ctr"/>
              <a:r>
                <a:rPr lang="en-US" i="1" dirty="0" smtClean="0">
                  <a:solidFill>
                    <a:srgbClr val="36C746"/>
                  </a:solidFill>
                </a:rPr>
                <a:t>…and for the past 40 years</a:t>
              </a:r>
              <a:endParaRPr lang="en-US" i="1" dirty="0">
                <a:solidFill>
                  <a:srgbClr val="36C746"/>
                </a:solidFill>
              </a:endParaRPr>
            </a:p>
          </p:txBody>
        </p:sp>
      </p:grpSp>
      <p:sp>
        <p:nvSpPr>
          <p:cNvPr id="11" name="TextBox 10"/>
          <p:cNvSpPr txBox="1"/>
          <p:nvPr/>
        </p:nvSpPr>
        <p:spPr>
          <a:xfrm>
            <a:off x="749553" y="3514597"/>
            <a:ext cx="7653783" cy="830997"/>
          </a:xfrm>
          <a:prstGeom prst="rect">
            <a:avLst/>
          </a:prstGeom>
          <a:noFill/>
        </p:spPr>
        <p:txBody>
          <a:bodyPr wrap="square" rtlCol="0">
            <a:spAutoFit/>
          </a:bodyPr>
          <a:lstStyle/>
          <a:p>
            <a:pPr algn="ctr"/>
            <a:r>
              <a:rPr lang="en-US" sz="2400" b="1" i="1" dirty="0" smtClean="0">
                <a:solidFill>
                  <a:srgbClr val="36C746"/>
                </a:solidFill>
              </a:rPr>
              <a:t>The economies of scale and time/technology curves has put us in the predicament we’re in</a:t>
            </a:r>
            <a:endParaRPr lang="en-US" sz="2400" b="1" i="1" dirty="0">
              <a:solidFill>
                <a:srgbClr val="36C746"/>
              </a:solidFill>
            </a:endParaRPr>
          </a:p>
        </p:txBody>
      </p:sp>
      <p:sp>
        <p:nvSpPr>
          <p:cNvPr id="13" name="TextBox 12"/>
          <p:cNvSpPr txBox="1"/>
          <p:nvPr/>
        </p:nvSpPr>
        <p:spPr>
          <a:xfrm>
            <a:off x="749553" y="4319269"/>
            <a:ext cx="7653783" cy="461665"/>
          </a:xfrm>
          <a:prstGeom prst="rect">
            <a:avLst/>
          </a:prstGeom>
          <a:noFill/>
        </p:spPr>
        <p:txBody>
          <a:bodyPr wrap="square" rtlCol="0">
            <a:spAutoFit/>
          </a:bodyPr>
          <a:lstStyle/>
          <a:p>
            <a:pPr algn="ctr"/>
            <a:r>
              <a:rPr lang="en-US" sz="2400" b="1" i="1" dirty="0" smtClean="0">
                <a:solidFill>
                  <a:srgbClr val="36C746"/>
                </a:solidFill>
              </a:rPr>
              <a:t>“…it’s just a computer…”</a:t>
            </a:r>
          </a:p>
        </p:txBody>
      </p:sp>
    </p:spTree>
    <p:extLst>
      <p:ext uri="{BB962C8B-B14F-4D97-AF65-F5344CB8AC3E}">
        <p14:creationId xmlns:p14="http://schemas.microsoft.com/office/powerpoint/2010/main" val="3099758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wipe(up)">
                                      <p:cBhvr>
                                        <p:cTn id="7" dur="2000"/>
                                        <p:tgtEl>
                                          <p:spTgt spid="239"/>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1800"/>
                                        <p:tgtEl>
                                          <p:spTgt spid="2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8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224"/>
          <p:cNvSpPr>
            <a:spLocks noGrp="1"/>
          </p:cNvSpPr>
          <p:nvPr>
            <p:ph type="title"/>
          </p:nvPr>
        </p:nvSpPr>
        <p:spPr>
          <a:xfrm>
            <a:off x="320551" y="73152"/>
            <a:ext cx="8280400" cy="446963"/>
          </a:xfrm>
        </p:spPr>
        <p:txBody>
          <a:bodyPr/>
          <a:lstStyle/>
          <a:p>
            <a:r>
              <a:rPr lang="en-US" sz="2800" dirty="0" smtClean="0"/>
              <a:t>But: Available Technology Can Now…</a:t>
            </a:r>
            <a:endParaRPr lang="en-US" sz="2800" dirty="0"/>
          </a:p>
        </p:txBody>
      </p:sp>
      <p:grpSp>
        <p:nvGrpSpPr>
          <p:cNvPr id="239" name="Group 134"/>
          <p:cNvGrpSpPr/>
          <p:nvPr/>
        </p:nvGrpSpPr>
        <p:grpSpPr>
          <a:xfrm>
            <a:off x="1412700" y="1849059"/>
            <a:ext cx="4929261" cy="1748011"/>
            <a:chOff x="613629" y="5301208"/>
            <a:chExt cx="1438091" cy="432048"/>
          </a:xfrm>
        </p:grpSpPr>
        <p:sp>
          <p:nvSpPr>
            <p:cNvPr id="25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I/O</a:t>
              </a:r>
              <a:endParaRPr lang="en-GB" sz="1400" dirty="0"/>
            </a:p>
          </p:txBody>
        </p:sp>
        <p:sp>
          <p:nvSpPr>
            <p:cNvPr id="25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Display</a:t>
              </a:r>
              <a:endParaRPr lang="en-GB" sz="1400" dirty="0"/>
            </a:p>
          </p:txBody>
        </p:sp>
        <p:sp>
          <p:nvSpPr>
            <p:cNvPr id="258" name="Rectangle 25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b="1" dirty="0" smtClean="0"/>
                <a:t>CPU</a:t>
              </a:r>
              <a:endParaRPr lang="en-GB" sz="1400" b="1" dirty="0"/>
            </a:p>
          </p:txBody>
        </p:sp>
        <p:sp>
          <p:nvSpPr>
            <p:cNvPr id="26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400" dirty="0" smtClean="0"/>
                <a:t>Comms</a:t>
              </a:r>
              <a:endParaRPr lang="en-GB" sz="1400" dirty="0"/>
            </a:p>
          </p:txBody>
        </p:sp>
      </p:grpSp>
      <p:sp>
        <p:nvSpPr>
          <p:cNvPr id="261" name="TextBox 260"/>
          <p:cNvSpPr txBox="1"/>
          <p:nvPr/>
        </p:nvSpPr>
        <p:spPr>
          <a:xfrm>
            <a:off x="166227" y="668847"/>
            <a:ext cx="2454518" cy="369332"/>
          </a:xfrm>
          <a:prstGeom prst="rect">
            <a:avLst/>
          </a:prstGeom>
          <a:noFill/>
        </p:spPr>
        <p:txBody>
          <a:bodyPr wrap="none" rtlCol="0">
            <a:spAutoFit/>
          </a:bodyPr>
          <a:lstStyle/>
          <a:p>
            <a:r>
              <a:rPr lang="en-US" dirty="0" smtClean="0">
                <a:solidFill>
                  <a:schemeClr val="tx1"/>
                </a:solidFill>
              </a:rPr>
              <a:t>…put this on a chip… </a:t>
            </a:r>
            <a:endParaRPr lang="en-US" dirty="0">
              <a:solidFill>
                <a:schemeClr val="tx1"/>
              </a:solidFill>
            </a:endParaRPr>
          </a:p>
        </p:txBody>
      </p:sp>
      <p:sp>
        <p:nvSpPr>
          <p:cNvPr id="262" name="TextBox 261"/>
          <p:cNvSpPr txBox="1"/>
          <p:nvPr/>
        </p:nvSpPr>
        <p:spPr>
          <a:xfrm>
            <a:off x="166227" y="1069580"/>
            <a:ext cx="1941557" cy="369332"/>
          </a:xfrm>
          <a:prstGeom prst="rect">
            <a:avLst/>
          </a:prstGeom>
          <a:noFill/>
        </p:spPr>
        <p:txBody>
          <a:bodyPr wrap="none" rtlCol="0">
            <a:spAutoFit/>
          </a:bodyPr>
          <a:lstStyle/>
          <a:p>
            <a:r>
              <a:rPr lang="en-US" dirty="0" smtClean="0">
                <a:solidFill>
                  <a:schemeClr val="tx1"/>
                </a:solidFill>
              </a:rPr>
              <a:t>…for about $3… </a:t>
            </a:r>
            <a:endParaRPr lang="en-US" dirty="0">
              <a:solidFill>
                <a:schemeClr val="tx1"/>
              </a:solidFill>
            </a:endParaRPr>
          </a:p>
        </p:txBody>
      </p:sp>
      <p:sp>
        <p:nvSpPr>
          <p:cNvPr id="263" name="TextBox 262"/>
          <p:cNvSpPr txBox="1"/>
          <p:nvPr/>
        </p:nvSpPr>
        <p:spPr>
          <a:xfrm>
            <a:off x="166227" y="1443665"/>
            <a:ext cx="2441694" cy="369332"/>
          </a:xfrm>
          <a:prstGeom prst="rect">
            <a:avLst/>
          </a:prstGeom>
          <a:noFill/>
        </p:spPr>
        <p:txBody>
          <a:bodyPr wrap="none" rtlCol="0">
            <a:spAutoFit/>
          </a:bodyPr>
          <a:lstStyle/>
          <a:p>
            <a:r>
              <a:rPr lang="en-US" dirty="0" smtClean="0">
                <a:solidFill>
                  <a:schemeClr val="tx1"/>
                </a:solidFill>
              </a:rPr>
              <a:t>…to do about 8 things</a:t>
            </a:r>
            <a:endParaRPr lang="en-US" dirty="0">
              <a:solidFill>
                <a:schemeClr val="tx1"/>
              </a:solidFill>
            </a:endParaRPr>
          </a:p>
        </p:txBody>
      </p:sp>
      <p:sp>
        <p:nvSpPr>
          <p:cNvPr id="264" name="TextBox 263"/>
          <p:cNvSpPr txBox="1"/>
          <p:nvPr/>
        </p:nvSpPr>
        <p:spPr>
          <a:xfrm>
            <a:off x="863039" y="4209006"/>
            <a:ext cx="6966972" cy="461665"/>
          </a:xfrm>
          <a:prstGeom prst="rect">
            <a:avLst/>
          </a:prstGeom>
          <a:noFill/>
        </p:spPr>
        <p:txBody>
          <a:bodyPr wrap="none" rtlCol="0">
            <a:spAutoFit/>
          </a:bodyPr>
          <a:lstStyle/>
          <a:p>
            <a:r>
              <a:rPr lang="en-US" sz="2400" b="1" i="1" dirty="0" smtClean="0">
                <a:solidFill>
                  <a:srgbClr val="36C746"/>
                </a:solidFill>
              </a:rPr>
              <a:t>Empowers a totally new way to look at control </a:t>
            </a:r>
            <a:endParaRPr lang="en-US" sz="2400" b="1" i="1" dirty="0">
              <a:solidFill>
                <a:srgbClr val="36C746"/>
              </a:solidFill>
            </a:endParaRPr>
          </a:p>
        </p:txBody>
      </p:sp>
      <p:sp>
        <p:nvSpPr>
          <p:cNvPr id="12" name="TextBox 11"/>
          <p:cNvSpPr txBox="1"/>
          <p:nvPr/>
        </p:nvSpPr>
        <p:spPr>
          <a:xfrm>
            <a:off x="554155" y="4583554"/>
            <a:ext cx="7982788" cy="461665"/>
          </a:xfrm>
          <a:prstGeom prst="rect">
            <a:avLst/>
          </a:prstGeom>
          <a:noFill/>
        </p:spPr>
        <p:txBody>
          <a:bodyPr wrap="square" rtlCol="0">
            <a:spAutoFit/>
          </a:bodyPr>
          <a:lstStyle/>
          <a:p>
            <a:pPr algn="ctr"/>
            <a:r>
              <a:rPr lang="en-US" sz="2400" b="1" i="1" dirty="0" smtClean="0">
                <a:solidFill>
                  <a:srgbClr val="36C746"/>
                </a:solidFill>
              </a:rPr>
              <a:t>Allows us to return to our roots… </a:t>
            </a:r>
            <a:endParaRPr lang="en-US" sz="2400" b="1" i="1" dirty="0">
              <a:solidFill>
                <a:srgbClr val="36C746"/>
              </a:solidFill>
            </a:endParaRPr>
          </a:p>
        </p:txBody>
      </p:sp>
      <p:sp>
        <p:nvSpPr>
          <p:cNvPr id="3" name="TextBox 2"/>
          <p:cNvSpPr txBox="1"/>
          <p:nvPr/>
        </p:nvSpPr>
        <p:spPr>
          <a:xfrm>
            <a:off x="2958351" y="1456842"/>
            <a:ext cx="5840060" cy="369332"/>
          </a:xfrm>
          <a:prstGeom prst="rect">
            <a:avLst/>
          </a:prstGeom>
          <a:noFill/>
        </p:spPr>
        <p:txBody>
          <a:bodyPr wrap="none" rtlCol="0">
            <a:spAutoFit/>
          </a:bodyPr>
          <a:lstStyle/>
          <a:p>
            <a:r>
              <a:rPr lang="en-US" dirty="0" smtClean="0"/>
              <a:t>Performs “a few” </a:t>
            </a:r>
            <a:r>
              <a:rPr lang="en-US" i="1" dirty="0" smtClean="0"/>
              <a:t>Control Instrumented Functions (CIF)</a:t>
            </a:r>
            <a:endParaRPr lang="en-US" i="1" dirty="0"/>
          </a:p>
        </p:txBody>
      </p:sp>
      <p:sp>
        <p:nvSpPr>
          <p:cNvPr id="5" name="Right Arrow 4"/>
          <p:cNvSpPr/>
          <p:nvPr/>
        </p:nvSpPr>
        <p:spPr bwMode="auto">
          <a:xfrm>
            <a:off x="2545166" y="1556611"/>
            <a:ext cx="413185" cy="184666"/>
          </a:xfrm>
          <a:prstGeom prst="rightArrow">
            <a:avLst/>
          </a:prstGeom>
          <a:solidFill>
            <a:schemeClr val="bg1">
              <a:lumMod val="75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solidFill>
              <a:effectLst/>
              <a:latin typeface="Arial" charset="0"/>
            </a:endParaRPr>
          </a:p>
        </p:txBody>
      </p:sp>
      <p:sp>
        <p:nvSpPr>
          <p:cNvPr id="15" name="TextBox 14"/>
          <p:cNvSpPr txBox="1"/>
          <p:nvPr/>
        </p:nvSpPr>
        <p:spPr>
          <a:xfrm>
            <a:off x="166227" y="3035173"/>
            <a:ext cx="3236784" cy="1200329"/>
          </a:xfrm>
          <a:prstGeom prst="rect">
            <a:avLst/>
          </a:prstGeom>
          <a:noFill/>
        </p:spPr>
        <p:txBody>
          <a:bodyPr wrap="none" rtlCol="0">
            <a:spAutoFit/>
          </a:bodyPr>
          <a:lstStyle/>
          <a:p>
            <a:r>
              <a:rPr lang="en-US" dirty="0" smtClean="0">
                <a:solidFill>
                  <a:schemeClr val="tx1"/>
                </a:solidFill>
              </a:rPr>
              <a:t>…very rugged…</a:t>
            </a:r>
          </a:p>
          <a:p>
            <a:r>
              <a:rPr lang="en-US" dirty="0" smtClean="0"/>
              <a:t>…very low power</a:t>
            </a:r>
          </a:p>
          <a:p>
            <a:r>
              <a:rPr lang="en-US" dirty="0" smtClean="0"/>
              <a:t>…harvest power needed</a:t>
            </a:r>
          </a:p>
          <a:p>
            <a:r>
              <a:rPr lang="en-US" dirty="0" smtClean="0">
                <a:solidFill>
                  <a:schemeClr val="tx1"/>
                </a:solidFill>
              </a:rPr>
              <a:t>…the size of a postage stamp</a:t>
            </a:r>
            <a:endParaRPr lang="en-US" dirty="0">
              <a:solidFill>
                <a:schemeClr val="tx1"/>
              </a:solidFill>
            </a:endParaRPr>
          </a:p>
        </p:txBody>
      </p:sp>
      <p:sp>
        <p:nvSpPr>
          <p:cNvPr id="2" name="TextBox 1"/>
          <p:cNvSpPr txBox="1"/>
          <p:nvPr/>
        </p:nvSpPr>
        <p:spPr>
          <a:xfrm>
            <a:off x="4861055" y="3171981"/>
            <a:ext cx="3096263" cy="923330"/>
          </a:xfrm>
          <a:prstGeom prst="rect">
            <a:avLst/>
          </a:prstGeom>
          <a:noFill/>
        </p:spPr>
        <p:txBody>
          <a:bodyPr wrap="square" rtlCol="0">
            <a:spAutoFit/>
          </a:bodyPr>
          <a:lstStyle/>
          <a:p>
            <a:pPr algn="ctr"/>
            <a:r>
              <a:rPr lang="en-US" dirty="0"/>
              <a:t>Schneider is already developing this!!</a:t>
            </a:r>
          </a:p>
          <a:p>
            <a:pPr algn="ctr"/>
            <a:endParaRPr lang="en-US" dirty="0"/>
          </a:p>
        </p:txBody>
      </p:sp>
    </p:spTree>
    <p:extLst>
      <p:ext uri="{BB962C8B-B14F-4D97-AF65-F5344CB8AC3E}">
        <p14:creationId xmlns:p14="http://schemas.microsoft.com/office/powerpoint/2010/main" val="3026748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wipe(up)">
                                      <p:cBhvr>
                                        <p:cTn id="7" dur="2000"/>
                                        <p:tgtEl>
                                          <p:spTgt spid="23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1"/>
                                        </p:tgtEl>
                                        <p:attrNameLst>
                                          <p:attrName>style.visibility</p:attrName>
                                        </p:attrNameLst>
                                      </p:cBhvr>
                                      <p:to>
                                        <p:strVal val="visible"/>
                                      </p:to>
                                    </p:set>
                                    <p:animEffect transition="in" filter="fade">
                                      <p:cBhvr>
                                        <p:cTn id="11" dur="1800"/>
                                        <p:tgtEl>
                                          <p:spTgt spid="2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1800"/>
                                        <p:tgtEl>
                                          <p:spTgt spid="2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3"/>
                                        </p:tgtEl>
                                        <p:attrNameLst>
                                          <p:attrName>style.visibility</p:attrName>
                                        </p:attrNameLst>
                                      </p:cBhvr>
                                      <p:to>
                                        <p:strVal val="visible"/>
                                      </p:to>
                                    </p:set>
                                    <p:animEffect transition="in" filter="fade">
                                      <p:cBhvr>
                                        <p:cTn id="21" dur="1800"/>
                                        <p:tgtEl>
                                          <p:spTgt spid="263"/>
                                        </p:tgtEl>
                                      </p:cBhvr>
                                    </p:animEffect>
                                  </p:childTnLst>
                                </p:cTn>
                              </p:par>
                            </p:childTnLst>
                          </p:cTn>
                        </p:par>
                        <p:par>
                          <p:cTn id="22" fill="hold">
                            <p:stCondLst>
                              <p:cond delay="18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00"/>
                                        <p:tgtEl>
                                          <p:spTgt spid="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18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fade">
                                      <p:cBhvr>
                                        <p:cTn id="39" dur="18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fade">
                                      <p:cBhvr>
                                        <p:cTn id="44" dur="18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fade">
                                      <p:cBhvr>
                                        <p:cTn id="49" dur="1800"/>
                                        <p:tgtEl>
                                          <p:spTgt spid="1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4"/>
                                        </p:tgtEl>
                                        <p:attrNameLst>
                                          <p:attrName>style.visibility</p:attrName>
                                        </p:attrNameLst>
                                      </p:cBhvr>
                                      <p:to>
                                        <p:strVal val="visible"/>
                                      </p:to>
                                    </p:set>
                                    <p:animEffect transition="in" filter="fade">
                                      <p:cBhvr>
                                        <p:cTn id="54" dur="1800"/>
                                        <p:tgtEl>
                                          <p:spTgt spid="26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8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262" grpId="0"/>
      <p:bldP spid="263" grpId="0"/>
      <p:bldP spid="264" grpId="0"/>
      <p:bldP spid="12" grpId="0"/>
      <p:bldP spid="3" grpId="0"/>
      <p:bldP spid="5" grpId="0" animBg="1"/>
      <p:bldP spid="15" grpId="0" build="p" bldLvl="2"/>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ounded Rectangle 270"/>
          <p:cNvSpPr/>
          <p:nvPr/>
        </p:nvSpPr>
        <p:spPr bwMode="auto">
          <a:xfrm>
            <a:off x="5796136" y="2463738"/>
            <a:ext cx="3240360" cy="1998222"/>
          </a:xfrm>
          <a:prstGeom prst="roundRect">
            <a:avLst>
              <a:gd name="adj" fmla="val 8804"/>
            </a:avLst>
          </a:prstGeom>
          <a:gradFill>
            <a:gsLst>
              <a:gs pos="0">
                <a:srgbClr val="00B0F0"/>
              </a:gs>
              <a:gs pos="50000">
                <a:schemeClr val="accent1">
                  <a:tint val="44500"/>
                  <a:satMod val="160000"/>
                </a:schemeClr>
              </a:gs>
              <a:gs pos="100000">
                <a:schemeClr val="accent1">
                  <a:tint val="23500"/>
                  <a:satMod val="160000"/>
                </a:schemeClr>
              </a:gs>
            </a:gsLst>
            <a:lin ang="12600000" scaled="0"/>
          </a:gra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268" name="Rounded Rectangle 267"/>
          <p:cNvSpPr/>
          <p:nvPr/>
        </p:nvSpPr>
        <p:spPr bwMode="auto">
          <a:xfrm>
            <a:off x="107504" y="1923678"/>
            <a:ext cx="5904656" cy="2700300"/>
          </a:xfrm>
          <a:prstGeom prst="roundRect">
            <a:avLst>
              <a:gd name="adj" fmla="val 5453"/>
            </a:avLst>
          </a:prstGeom>
          <a:gradFill>
            <a:gsLst>
              <a:gs pos="0">
                <a:srgbClr val="00B0F0"/>
              </a:gs>
              <a:gs pos="50000">
                <a:schemeClr val="accent1">
                  <a:tint val="44500"/>
                  <a:satMod val="160000"/>
                </a:schemeClr>
              </a:gs>
              <a:gs pos="100000">
                <a:schemeClr val="accent1">
                  <a:tint val="23500"/>
                  <a:satMod val="160000"/>
                </a:schemeClr>
              </a:gs>
            </a:gsLst>
            <a:lin ang="2700000" scaled="0"/>
          </a:gra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277" name="Title 1"/>
          <p:cNvSpPr txBox="1">
            <a:spLocks/>
          </p:cNvSpPr>
          <p:nvPr/>
        </p:nvSpPr>
        <p:spPr bwMode="auto">
          <a:xfrm>
            <a:off x="187351" y="3607641"/>
            <a:ext cx="2088232" cy="37515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747678"/>
                </a:solidFill>
                <a:effectLst/>
                <a:uLnTx/>
                <a:uFillTx/>
                <a:latin typeface="+mj-lt"/>
                <a:ea typeface="+mj-ea"/>
                <a:cs typeface="+mj-cs"/>
              </a:rPr>
              <a:t>Core Velocity</a:t>
            </a:r>
            <a:r>
              <a:rPr kumimoji="0" lang="en-US" sz="3200" b="0" i="0" u="none" strike="noStrike" kern="0" cap="none" spc="0" normalizeH="0" baseline="0" noProof="0" dirty="0" smtClean="0">
                <a:ln>
                  <a:noFill/>
                </a:ln>
                <a:solidFill>
                  <a:srgbClr val="747678"/>
                </a:solidFill>
                <a:effectLst/>
                <a:uLnTx/>
                <a:uFillTx/>
                <a:latin typeface="+mj-lt"/>
                <a:ea typeface="+mj-ea"/>
                <a:cs typeface="+mj-cs"/>
              </a:rPr>
              <a:t/>
            </a:r>
            <a:br>
              <a:rPr kumimoji="0" lang="en-US" sz="3200" b="0" i="0" u="none" strike="noStrike" kern="0" cap="none" spc="0" normalizeH="0" baseline="0" noProof="0" dirty="0" smtClean="0">
                <a:ln>
                  <a:noFill/>
                </a:ln>
                <a:solidFill>
                  <a:srgbClr val="747678"/>
                </a:solidFill>
                <a:effectLst/>
                <a:uLnTx/>
                <a:uFillTx/>
                <a:latin typeface="+mj-lt"/>
                <a:ea typeface="+mj-ea"/>
                <a:cs typeface="+mj-cs"/>
              </a:rPr>
            </a:br>
            <a:endParaRPr kumimoji="0" lang="en-GB" sz="3200" b="0" i="0" u="none" strike="noStrike" kern="0" cap="none" spc="0" normalizeH="0" baseline="0" noProof="0" dirty="0">
              <a:ln>
                <a:noFill/>
              </a:ln>
              <a:solidFill>
                <a:srgbClr val="747678"/>
              </a:solidFill>
              <a:effectLst/>
              <a:uLnTx/>
              <a:uFillTx/>
              <a:latin typeface="+mj-lt"/>
              <a:ea typeface="+mj-ea"/>
              <a:cs typeface="+mj-cs"/>
            </a:endParaRPr>
          </a:p>
        </p:txBody>
      </p:sp>
      <p:sp>
        <p:nvSpPr>
          <p:cNvPr id="5" name="Left-Right Arrow 4"/>
          <p:cNvSpPr/>
          <p:nvPr/>
        </p:nvSpPr>
        <p:spPr bwMode="auto">
          <a:xfrm>
            <a:off x="683569" y="2679762"/>
            <a:ext cx="5235969" cy="270030"/>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Spinal Cord –</a:t>
            </a:r>
            <a:r>
              <a:rPr kumimoji="0" lang="en-GB" sz="900" b="0" i="0" u="none" strike="noStrike" cap="none" normalizeH="0" dirty="0" smtClean="0">
                <a:ln>
                  <a:noFill/>
                </a:ln>
                <a:solidFill>
                  <a:schemeClr val="tx1"/>
                </a:solidFill>
                <a:effectLst/>
                <a:latin typeface="Arial" pitchFamily="34" charset="0"/>
              </a:rPr>
              <a:t> </a:t>
            </a:r>
            <a:r>
              <a:rPr kumimoji="0" lang="en-GB" sz="900" b="0" i="0" u="none" strike="noStrike" cap="none" normalizeH="0" baseline="0" dirty="0" smtClean="0">
                <a:ln>
                  <a:noFill/>
                </a:ln>
                <a:solidFill>
                  <a:schemeClr val="tx1"/>
                </a:solidFill>
                <a:effectLst/>
                <a:latin typeface="Arial" pitchFamily="34" charset="0"/>
              </a:rPr>
              <a:t>High-Speed Control &amp; I/O Network</a:t>
            </a:r>
          </a:p>
        </p:txBody>
      </p:sp>
      <p:grpSp>
        <p:nvGrpSpPr>
          <p:cNvPr id="3" name="Group 226"/>
          <p:cNvGrpSpPr/>
          <p:nvPr/>
        </p:nvGrpSpPr>
        <p:grpSpPr>
          <a:xfrm>
            <a:off x="3500656" y="2031690"/>
            <a:ext cx="600067" cy="702078"/>
            <a:chOff x="3539885" y="2924944"/>
            <a:chExt cx="600067" cy="936104"/>
          </a:xfrm>
        </p:grpSpPr>
        <p:sp>
          <p:nvSpPr>
            <p:cNvPr id="223" name="Rectangle 6"/>
            <p:cNvSpPr>
              <a:spLocks noChangeArrowheads="1"/>
            </p:cNvSpPr>
            <p:nvPr/>
          </p:nvSpPr>
          <p:spPr bwMode="auto">
            <a:xfrm>
              <a:off x="363589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nvGrpSpPr>
            <p:cNvPr id="4" name="Group 216"/>
            <p:cNvGrpSpPr/>
            <p:nvPr/>
          </p:nvGrpSpPr>
          <p:grpSpPr>
            <a:xfrm>
              <a:off x="3539885" y="2996952"/>
              <a:ext cx="504056" cy="864096"/>
              <a:chOff x="3419872" y="2996952"/>
              <a:chExt cx="504056" cy="864096"/>
            </a:xfrm>
          </p:grpSpPr>
          <p:sp>
            <p:nvSpPr>
              <p:cNvPr id="10" name="Rectangle 6"/>
              <p:cNvSpPr>
                <a:spLocks noChangeArrowheads="1"/>
              </p:cNvSpPr>
              <p:nvPr/>
            </p:nvSpPr>
            <p:spPr bwMode="auto">
              <a:xfrm>
                <a:off x="3419872"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900" dirty="0" smtClean="0"/>
                  <a:t>Batch Box</a:t>
                </a:r>
              </a:p>
            </p:txBody>
          </p:sp>
          <p:sp>
            <p:nvSpPr>
              <p:cNvPr id="34" name="Left-Right Arrow 33"/>
              <p:cNvSpPr/>
              <p:nvPr/>
            </p:nvSpPr>
            <p:spPr bwMode="auto">
              <a:xfrm rot="5400000">
                <a:off x="3563888"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grpSp>
        <p:nvGrpSpPr>
          <p:cNvPr id="7" name="Group 227"/>
          <p:cNvGrpSpPr/>
          <p:nvPr/>
        </p:nvGrpSpPr>
        <p:grpSpPr>
          <a:xfrm>
            <a:off x="4374652" y="2031690"/>
            <a:ext cx="552062" cy="702078"/>
            <a:chOff x="4451986" y="2924944"/>
            <a:chExt cx="552062" cy="936104"/>
          </a:xfrm>
        </p:grpSpPr>
        <p:sp>
          <p:nvSpPr>
            <p:cNvPr id="222" name="Rectangle 6"/>
            <p:cNvSpPr>
              <a:spLocks noChangeArrowheads="1"/>
            </p:cNvSpPr>
            <p:nvPr/>
          </p:nvSpPr>
          <p:spPr bwMode="auto">
            <a:xfrm>
              <a:off x="4499992"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nvGrpSpPr>
            <p:cNvPr id="8" name="Group 215"/>
            <p:cNvGrpSpPr/>
            <p:nvPr/>
          </p:nvGrpSpPr>
          <p:grpSpPr>
            <a:xfrm>
              <a:off x="4451986" y="2996952"/>
              <a:ext cx="504056" cy="864096"/>
              <a:chOff x="3995936" y="2996952"/>
              <a:chExt cx="504056" cy="864096"/>
            </a:xfrm>
          </p:grpSpPr>
          <p:sp>
            <p:nvSpPr>
              <p:cNvPr id="11" name="Rectangle 6"/>
              <p:cNvSpPr>
                <a:spLocks noChangeArrowheads="1"/>
              </p:cNvSpPr>
              <p:nvPr/>
            </p:nvSpPr>
            <p:spPr bwMode="auto">
              <a:xfrm>
                <a:off x="3995936"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900" dirty="0" smtClean="0"/>
                  <a:t>Analog Box</a:t>
                </a:r>
                <a:endParaRPr lang="en-GB" sz="900" dirty="0"/>
              </a:p>
            </p:txBody>
          </p:sp>
          <p:sp>
            <p:nvSpPr>
              <p:cNvPr id="35" name="Left-Right Arrow 34"/>
              <p:cNvSpPr/>
              <p:nvPr/>
            </p:nvSpPr>
            <p:spPr bwMode="auto">
              <a:xfrm rot="5400000">
                <a:off x="413995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grpSp>
        <p:nvGrpSpPr>
          <p:cNvPr id="9" name="Group 252"/>
          <p:cNvGrpSpPr/>
          <p:nvPr/>
        </p:nvGrpSpPr>
        <p:grpSpPr>
          <a:xfrm>
            <a:off x="5220072" y="2031690"/>
            <a:ext cx="576064" cy="702078"/>
            <a:chOff x="6012160" y="2924944"/>
            <a:chExt cx="576064" cy="936104"/>
          </a:xfrm>
        </p:grpSpPr>
        <p:grpSp>
          <p:nvGrpSpPr>
            <p:cNvPr id="13" name="Group 228"/>
            <p:cNvGrpSpPr/>
            <p:nvPr/>
          </p:nvGrpSpPr>
          <p:grpSpPr>
            <a:xfrm>
              <a:off x="6012160" y="2924944"/>
              <a:ext cx="576064" cy="751458"/>
              <a:chOff x="5364088" y="2924944"/>
              <a:chExt cx="576064" cy="751458"/>
            </a:xfrm>
          </p:grpSpPr>
          <p:sp>
            <p:nvSpPr>
              <p:cNvPr id="220" name="Rectangle 6"/>
              <p:cNvSpPr>
                <a:spLocks noChangeArrowheads="1"/>
              </p:cNvSpPr>
              <p:nvPr/>
            </p:nvSpPr>
            <p:spPr bwMode="auto">
              <a:xfrm>
                <a:off x="543609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12" name="Rectangle 6"/>
              <p:cNvSpPr>
                <a:spLocks noChangeArrowheads="1"/>
              </p:cNvSpPr>
              <p:nvPr/>
            </p:nvSpPr>
            <p:spPr bwMode="auto">
              <a:xfrm>
                <a:off x="5364088"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900" dirty="0" smtClean="0"/>
                  <a:t>History</a:t>
                </a:r>
                <a:br>
                  <a:rPr lang="en-GB" sz="900" dirty="0" smtClean="0"/>
                </a:br>
                <a:r>
                  <a:rPr lang="en-GB" sz="900" dirty="0" smtClean="0"/>
                  <a:t>Box</a:t>
                </a:r>
                <a:endParaRPr lang="en-GB" sz="900" dirty="0"/>
              </a:p>
            </p:txBody>
          </p:sp>
        </p:grpSp>
        <p:sp>
          <p:nvSpPr>
            <p:cNvPr id="36" name="Left-Right Arrow 35"/>
            <p:cNvSpPr/>
            <p:nvPr/>
          </p:nvSpPr>
          <p:spPr bwMode="auto">
            <a:xfrm rot="5400000">
              <a:off x="612017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14" name="Group 263"/>
          <p:cNvGrpSpPr/>
          <p:nvPr/>
        </p:nvGrpSpPr>
        <p:grpSpPr>
          <a:xfrm>
            <a:off x="2699792" y="2031690"/>
            <a:ext cx="576064" cy="702078"/>
            <a:chOff x="2483768" y="2924944"/>
            <a:chExt cx="576064" cy="936104"/>
          </a:xfrm>
        </p:grpSpPr>
        <p:sp>
          <p:nvSpPr>
            <p:cNvPr id="224" name="Rectangle 6"/>
            <p:cNvSpPr>
              <a:spLocks noChangeArrowheads="1"/>
            </p:cNvSpPr>
            <p:nvPr/>
          </p:nvSpPr>
          <p:spPr bwMode="auto">
            <a:xfrm>
              <a:off x="2555776" y="2924944"/>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6" name="Rectangle 6"/>
            <p:cNvSpPr>
              <a:spLocks noChangeArrowheads="1"/>
            </p:cNvSpPr>
            <p:nvPr/>
          </p:nvSpPr>
          <p:spPr bwMode="auto">
            <a:xfrm>
              <a:off x="2483768" y="2996952"/>
              <a:ext cx="504056" cy="679450"/>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900" dirty="0" smtClean="0"/>
                <a:t>App</a:t>
              </a:r>
              <a:br>
                <a:rPr lang="en-GB" sz="900" dirty="0" smtClean="0"/>
              </a:br>
              <a:r>
                <a:rPr lang="en-GB" sz="900" dirty="0" smtClean="0"/>
                <a:t>Box</a:t>
              </a:r>
              <a:endParaRPr lang="en-GB" sz="900" dirty="0"/>
            </a:p>
          </p:txBody>
        </p:sp>
        <p:sp>
          <p:nvSpPr>
            <p:cNvPr id="19" name="Left-Right Arrow 18"/>
            <p:cNvSpPr/>
            <p:nvPr/>
          </p:nvSpPr>
          <p:spPr bwMode="auto">
            <a:xfrm rot="5400000">
              <a:off x="2627784"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16" name="Group 259"/>
          <p:cNvGrpSpPr/>
          <p:nvPr/>
        </p:nvGrpSpPr>
        <p:grpSpPr>
          <a:xfrm>
            <a:off x="827584" y="1707654"/>
            <a:ext cx="7200800" cy="324036"/>
            <a:chOff x="611560" y="2492896"/>
            <a:chExt cx="7200800" cy="432048"/>
          </a:xfrm>
        </p:grpSpPr>
        <p:sp>
          <p:nvSpPr>
            <p:cNvPr id="15" name="Left-Right Arrow 14"/>
            <p:cNvSpPr/>
            <p:nvPr/>
          </p:nvSpPr>
          <p:spPr bwMode="auto">
            <a:xfrm>
              <a:off x="611560" y="2492896"/>
              <a:ext cx="7200800" cy="360040"/>
            </a:xfrm>
            <a:prstGeom prst="leftRightArrow">
              <a:avLst/>
            </a:prstGeom>
            <a:solidFill>
              <a:schemeClr val="bg1">
                <a:lumMod val="65000"/>
              </a:schemeClr>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rPr>
                <a:t>Enterprise</a:t>
              </a:r>
              <a:r>
                <a:rPr kumimoji="0" lang="en-GB" sz="900" b="1" i="0" u="none" strike="noStrike" cap="none" normalizeH="0" dirty="0" smtClean="0">
                  <a:ln>
                    <a:noFill/>
                  </a:ln>
                  <a:solidFill>
                    <a:schemeClr val="tx1"/>
                  </a:solidFill>
                  <a:effectLst/>
                  <a:latin typeface="Arial" pitchFamily="34" charset="0"/>
                </a:rPr>
                <a:t> Service Bus (ESB)</a:t>
              </a:r>
              <a:endParaRPr kumimoji="0" lang="en-GB" sz="900" b="1" i="0" u="none" strike="noStrike" cap="none" normalizeH="0" baseline="0" dirty="0" smtClean="0">
                <a:ln>
                  <a:noFill/>
                </a:ln>
                <a:solidFill>
                  <a:schemeClr val="tx1"/>
                </a:solidFill>
                <a:effectLst/>
                <a:latin typeface="Arial" pitchFamily="34" charset="0"/>
              </a:endParaRPr>
            </a:p>
          </p:txBody>
        </p:sp>
        <p:sp>
          <p:nvSpPr>
            <p:cNvPr id="106" name="Left-Right Arrow 105"/>
            <p:cNvSpPr/>
            <p:nvPr/>
          </p:nvSpPr>
          <p:spPr bwMode="auto">
            <a:xfrm rot="5400000">
              <a:off x="2663788" y="274492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17" name="Group 148"/>
          <p:cNvGrpSpPr/>
          <p:nvPr/>
        </p:nvGrpSpPr>
        <p:grpSpPr>
          <a:xfrm>
            <a:off x="7308770" y="2895783"/>
            <a:ext cx="504056" cy="1512171"/>
            <a:chOff x="7340304" y="4077068"/>
            <a:chExt cx="504056" cy="2016228"/>
          </a:xfrm>
        </p:grpSpPr>
        <p:grpSp>
          <p:nvGrpSpPr>
            <p:cNvPr id="18" name="Group 91"/>
            <p:cNvGrpSpPr/>
            <p:nvPr/>
          </p:nvGrpSpPr>
          <p:grpSpPr>
            <a:xfrm>
              <a:off x="7340304" y="4077068"/>
              <a:ext cx="504056" cy="504056"/>
              <a:chOff x="1043608" y="4005064"/>
              <a:chExt cx="504056" cy="504056"/>
            </a:xfrm>
          </p:grpSpPr>
          <p:grpSp>
            <p:nvGrpSpPr>
              <p:cNvPr id="24" name="Group 31"/>
              <p:cNvGrpSpPr/>
              <p:nvPr/>
            </p:nvGrpSpPr>
            <p:grpSpPr>
              <a:xfrm>
                <a:off x="1043609" y="4221088"/>
                <a:ext cx="504057" cy="288032"/>
                <a:chOff x="1331640" y="4509120"/>
                <a:chExt cx="927720" cy="432048"/>
              </a:xfrm>
            </p:grpSpPr>
            <p:sp>
              <p:nvSpPr>
                <p:cNvPr id="95"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96"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97"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98"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94" name="Left-Right Arrow 93"/>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25" name="Group 122"/>
            <p:cNvGrpSpPr/>
            <p:nvPr/>
          </p:nvGrpSpPr>
          <p:grpSpPr>
            <a:xfrm>
              <a:off x="7411846" y="4653136"/>
              <a:ext cx="360040" cy="1440160"/>
              <a:chOff x="6992498" y="4581128"/>
              <a:chExt cx="360040" cy="1440160"/>
            </a:xfrm>
            <a:solidFill>
              <a:schemeClr val="bg1">
                <a:lumMod val="75000"/>
              </a:schemeClr>
            </a:solidFill>
          </p:grpSpPr>
          <p:sp>
            <p:nvSpPr>
              <p:cNvPr id="111" name="Rectangle 6"/>
              <p:cNvSpPr>
                <a:spLocks noChangeArrowheads="1"/>
              </p:cNvSpPr>
              <p:nvPr/>
            </p:nvSpPr>
            <p:spPr bwMode="auto">
              <a:xfrm>
                <a:off x="6992498" y="4581128"/>
                <a:ext cx="360040" cy="679450"/>
              </a:xfrm>
              <a:prstGeom prst="roundRect">
                <a:avLst/>
              </a:prstGeom>
              <a:grp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700" dirty="0" smtClean="0"/>
                  <a:t>Triconex</a:t>
                </a:r>
                <a:endParaRPr lang="en-GB" sz="700" dirty="0"/>
              </a:p>
            </p:txBody>
          </p:sp>
          <p:sp>
            <p:nvSpPr>
              <p:cNvPr id="119" name="Left-Right Arrow 118"/>
              <p:cNvSpPr/>
              <p:nvPr/>
            </p:nvSpPr>
            <p:spPr bwMode="auto">
              <a:xfrm rot="5400000">
                <a:off x="7062409" y="5265204"/>
                <a:ext cx="216024" cy="144016"/>
              </a:xfrm>
              <a:prstGeom prst="leftRightArrow">
                <a:avLst/>
              </a:prstGeom>
              <a:grp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20" name="Rectangle 6"/>
              <p:cNvSpPr>
                <a:spLocks noChangeArrowheads="1"/>
              </p:cNvSpPr>
              <p:nvPr/>
            </p:nvSpPr>
            <p:spPr bwMode="auto">
              <a:xfrm>
                <a:off x="6992498" y="5445224"/>
                <a:ext cx="360040" cy="576064"/>
              </a:xfrm>
              <a:prstGeom prst="roundRect">
                <a:avLst/>
              </a:prstGeom>
              <a:grp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I/O System</a:t>
                </a:r>
                <a:endParaRPr lang="en-GB" sz="800" dirty="0"/>
              </a:p>
            </p:txBody>
          </p:sp>
        </p:grpSp>
      </p:grpSp>
      <p:grpSp>
        <p:nvGrpSpPr>
          <p:cNvPr id="26" name="Group 147"/>
          <p:cNvGrpSpPr/>
          <p:nvPr/>
        </p:nvGrpSpPr>
        <p:grpSpPr>
          <a:xfrm>
            <a:off x="7884366" y="2895783"/>
            <a:ext cx="504058" cy="1512171"/>
            <a:chOff x="8100392" y="4077068"/>
            <a:chExt cx="504058" cy="2016228"/>
          </a:xfrm>
        </p:grpSpPr>
        <p:grpSp>
          <p:nvGrpSpPr>
            <p:cNvPr id="27" name="Group 98"/>
            <p:cNvGrpSpPr/>
            <p:nvPr/>
          </p:nvGrpSpPr>
          <p:grpSpPr>
            <a:xfrm>
              <a:off x="8100392" y="4077068"/>
              <a:ext cx="504058" cy="504060"/>
              <a:chOff x="1043608" y="4005064"/>
              <a:chExt cx="504058" cy="504060"/>
            </a:xfrm>
          </p:grpSpPr>
          <p:grpSp>
            <p:nvGrpSpPr>
              <p:cNvPr id="28" name="Group 31"/>
              <p:cNvGrpSpPr/>
              <p:nvPr/>
            </p:nvGrpSpPr>
            <p:grpSpPr>
              <a:xfrm>
                <a:off x="1043609" y="4221091"/>
                <a:ext cx="504057" cy="288033"/>
                <a:chOff x="1331640" y="4509120"/>
                <a:chExt cx="927720" cy="432049"/>
              </a:xfrm>
            </p:grpSpPr>
            <p:sp>
              <p:nvSpPr>
                <p:cNvPr id="102" name="Rectangle 6"/>
                <p:cNvSpPr>
                  <a:spLocks noChangeArrowheads="1"/>
                </p:cNvSpPr>
                <p:nvPr/>
              </p:nvSpPr>
              <p:spPr bwMode="auto">
                <a:xfrm>
                  <a:off x="1547664" y="4653137"/>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103"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104"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105"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101" name="Left-Right Arrow 100"/>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29" name="Group 146"/>
            <p:cNvGrpSpPr/>
            <p:nvPr/>
          </p:nvGrpSpPr>
          <p:grpSpPr>
            <a:xfrm>
              <a:off x="8172402" y="4653136"/>
              <a:ext cx="360038" cy="1440160"/>
              <a:chOff x="8172402" y="4653136"/>
              <a:chExt cx="360038" cy="1440160"/>
            </a:xfrm>
          </p:grpSpPr>
          <p:sp>
            <p:nvSpPr>
              <p:cNvPr id="109" name="Rectangle 6"/>
              <p:cNvSpPr>
                <a:spLocks noChangeArrowheads="1"/>
              </p:cNvSpPr>
              <p:nvPr/>
            </p:nvSpPr>
            <p:spPr bwMode="auto">
              <a:xfrm>
                <a:off x="8172402" y="4653136"/>
                <a:ext cx="360038" cy="679450"/>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IA series</a:t>
                </a:r>
                <a:endParaRPr lang="en-GB" sz="800" dirty="0"/>
              </a:p>
            </p:txBody>
          </p:sp>
          <p:sp>
            <p:nvSpPr>
              <p:cNvPr id="121" name="Left-Right Arrow 120"/>
              <p:cNvSpPr/>
              <p:nvPr/>
            </p:nvSpPr>
            <p:spPr bwMode="auto">
              <a:xfrm rot="5400000">
                <a:off x="8208404" y="5337212"/>
                <a:ext cx="216024" cy="144016"/>
              </a:xfrm>
              <a:prstGeom prst="leftRightArrow">
                <a:avLst/>
              </a:prstGeom>
              <a:solidFill>
                <a:schemeClr val="bg1">
                  <a:lumMod val="75000"/>
                </a:schemeClr>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22" name="Rectangle 6"/>
              <p:cNvSpPr>
                <a:spLocks noChangeArrowheads="1"/>
              </p:cNvSpPr>
              <p:nvPr/>
            </p:nvSpPr>
            <p:spPr bwMode="auto">
              <a:xfrm>
                <a:off x="8172402" y="5517232"/>
                <a:ext cx="360038" cy="576064"/>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I/O System</a:t>
                </a:r>
                <a:endParaRPr lang="en-GB" sz="800" dirty="0"/>
              </a:p>
            </p:txBody>
          </p:sp>
        </p:grpSp>
      </p:grpSp>
      <p:grpSp>
        <p:nvGrpSpPr>
          <p:cNvPr id="30" name="Group 149"/>
          <p:cNvGrpSpPr/>
          <p:nvPr/>
        </p:nvGrpSpPr>
        <p:grpSpPr>
          <a:xfrm>
            <a:off x="6752475" y="2895783"/>
            <a:ext cx="504056" cy="1512171"/>
            <a:chOff x="6580220" y="4077068"/>
            <a:chExt cx="504056" cy="2016228"/>
          </a:xfrm>
        </p:grpSpPr>
        <p:grpSp>
          <p:nvGrpSpPr>
            <p:cNvPr id="31" name="Group 84"/>
            <p:cNvGrpSpPr/>
            <p:nvPr/>
          </p:nvGrpSpPr>
          <p:grpSpPr>
            <a:xfrm>
              <a:off x="6580220" y="4077068"/>
              <a:ext cx="504056" cy="504056"/>
              <a:chOff x="1043608" y="4005064"/>
              <a:chExt cx="504056" cy="504056"/>
            </a:xfrm>
          </p:grpSpPr>
          <p:grpSp>
            <p:nvGrpSpPr>
              <p:cNvPr id="32" name="Group 31"/>
              <p:cNvGrpSpPr/>
              <p:nvPr/>
            </p:nvGrpSpPr>
            <p:grpSpPr>
              <a:xfrm>
                <a:off x="1043609" y="4221088"/>
                <a:ext cx="504057" cy="288032"/>
                <a:chOff x="1331640" y="4509120"/>
                <a:chExt cx="927720" cy="432048"/>
              </a:xfrm>
            </p:grpSpPr>
            <p:sp>
              <p:nvSpPr>
                <p:cNvPr id="88"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89"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90"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91"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87" name="Left-Right Arrow 86"/>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33" name="Group 125"/>
            <p:cNvGrpSpPr/>
            <p:nvPr/>
          </p:nvGrpSpPr>
          <p:grpSpPr>
            <a:xfrm>
              <a:off x="6631993" y="4653136"/>
              <a:ext cx="360040" cy="1440160"/>
              <a:chOff x="6992033" y="4581128"/>
              <a:chExt cx="360040" cy="1440160"/>
            </a:xfrm>
            <a:solidFill>
              <a:schemeClr val="bg1">
                <a:lumMod val="75000"/>
              </a:schemeClr>
            </a:solidFill>
          </p:grpSpPr>
          <p:sp>
            <p:nvSpPr>
              <p:cNvPr id="127" name="Rectangle 6"/>
              <p:cNvSpPr>
                <a:spLocks noChangeArrowheads="1"/>
              </p:cNvSpPr>
              <p:nvPr/>
            </p:nvSpPr>
            <p:spPr bwMode="auto">
              <a:xfrm>
                <a:off x="6992033" y="4581128"/>
                <a:ext cx="360040" cy="679450"/>
              </a:xfrm>
              <a:prstGeom prst="roundRect">
                <a:avLst/>
              </a:prstGeom>
              <a:grp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PAC</a:t>
                </a:r>
              </a:p>
            </p:txBody>
          </p:sp>
          <p:sp>
            <p:nvSpPr>
              <p:cNvPr id="128" name="Left-Right Arrow 127"/>
              <p:cNvSpPr/>
              <p:nvPr/>
            </p:nvSpPr>
            <p:spPr bwMode="auto">
              <a:xfrm rot="5400000">
                <a:off x="7068295" y="5265204"/>
                <a:ext cx="216024" cy="144016"/>
              </a:xfrm>
              <a:prstGeom prst="leftRightArrow">
                <a:avLst/>
              </a:prstGeom>
              <a:grp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29" name="Rectangle 6"/>
              <p:cNvSpPr>
                <a:spLocks noChangeArrowheads="1"/>
              </p:cNvSpPr>
              <p:nvPr/>
            </p:nvSpPr>
            <p:spPr bwMode="auto">
              <a:xfrm>
                <a:off x="6992033" y="5445224"/>
                <a:ext cx="360040" cy="576064"/>
              </a:xfrm>
              <a:prstGeom prst="roundRect">
                <a:avLst/>
              </a:prstGeom>
              <a:grp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I/O System</a:t>
                </a:r>
                <a:endParaRPr lang="en-GB" sz="800" dirty="0"/>
              </a:p>
            </p:txBody>
          </p:sp>
        </p:grpSp>
      </p:grpSp>
      <p:grpSp>
        <p:nvGrpSpPr>
          <p:cNvPr id="40" name="Group 150"/>
          <p:cNvGrpSpPr/>
          <p:nvPr/>
        </p:nvGrpSpPr>
        <p:grpSpPr>
          <a:xfrm>
            <a:off x="6156176" y="2895786"/>
            <a:ext cx="504056" cy="1512168"/>
            <a:chOff x="5820136" y="4077068"/>
            <a:chExt cx="504056" cy="2016224"/>
          </a:xfrm>
        </p:grpSpPr>
        <p:grpSp>
          <p:nvGrpSpPr>
            <p:cNvPr id="41" name="Group 77"/>
            <p:cNvGrpSpPr/>
            <p:nvPr/>
          </p:nvGrpSpPr>
          <p:grpSpPr>
            <a:xfrm>
              <a:off x="5820136" y="4077068"/>
              <a:ext cx="504056" cy="504056"/>
              <a:chOff x="1043608" y="4005064"/>
              <a:chExt cx="504056" cy="504056"/>
            </a:xfrm>
          </p:grpSpPr>
          <p:grpSp>
            <p:nvGrpSpPr>
              <p:cNvPr id="42" name="Group 31"/>
              <p:cNvGrpSpPr/>
              <p:nvPr/>
            </p:nvGrpSpPr>
            <p:grpSpPr>
              <a:xfrm>
                <a:off x="1043609" y="4221088"/>
                <a:ext cx="504057" cy="288032"/>
                <a:chOff x="1331640" y="4509120"/>
                <a:chExt cx="927720" cy="432048"/>
              </a:xfrm>
            </p:grpSpPr>
            <p:sp>
              <p:nvSpPr>
                <p:cNvPr id="81"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82"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83"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84"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80" name="Left-Right Arrow 79"/>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43" name="Group 143"/>
            <p:cNvGrpSpPr/>
            <p:nvPr/>
          </p:nvGrpSpPr>
          <p:grpSpPr>
            <a:xfrm>
              <a:off x="5820136" y="4653136"/>
              <a:ext cx="504056" cy="1440156"/>
              <a:chOff x="5388088" y="4653136"/>
              <a:chExt cx="504056" cy="1440156"/>
            </a:xfrm>
          </p:grpSpPr>
          <p:sp>
            <p:nvSpPr>
              <p:cNvPr id="141" name="Rectangle 6"/>
              <p:cNvSpPr>
                <a:spLocks noChangeArrowheads="1"/>
              </p:cNvSpPr>
              <p:nvPr/>
            </p:nvSpPr>
            <p:spPr bwMode="auto">
              <a:xfrm>
                <a:off x="5388088" y="4653136"/>
                <a:ext cx="504056" cy="679450"/>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3</a:t>
                </a:r>
                <a:r>
                  <a:rPr lang="en-GB" sz="600" baseline="30000" dirty="0" smtClean="0"/>
                  <a:t>rd</a:t>
                </a:r>
                <a:r>
                  <a:rPr lang="en-GB" sz="600" dirty="0" smtClean="0"/>
                  <a:t> Party</a:t>
                </a:r>
                <a:br>
                  <a:rPr lang="en-GB" sz="600" dirty="0" smtClean="0"/>
                </a:br>
                <a:r>
                  <a:rPr lang="en-GB" sz="600" dirty="0" smtClean="0"/>
                  <a:t>PLC </a:t>
                </a:r>
              </a:p>
              <a:p>
                <a:pPr algn="ctr"/>
                <a:r>
                  <a:rPr lang="en-GB" sz="600" dirty="0" smtClean="0"/>
                  <a:t>&amp;</a:t>
                </a:r>
              </a:p>
              <a:p>
                <a:pPr algn="ctr"/>
                <a:r>
                  <a:rPr lang="en-GB" sz="600" dirty="0" smtClean="0"/>
                  <a:t>Control Safety</a:t>
                </a:r>
              </a:p>
            </p:txBody>
          </p:sp>
          <p:sp>
            <p:nvSpPr>
              <p:cNvPr id="142" name="Left-Right Arrow 141"/>
              <p:cNvSpPr/>
              <p:nvPr/>
            </p:nvSpPr>
            <p:spPr bwMode="auto">
              <a:xfrm rot="5400000">
                <a:off x="5502450" y="5337212"/>
                <a:ext cx="216024" cy="144016"/>
              </a:xfrm>
              <a:prstGeom prst="leftRightArrow">
                <a:avLst/>
              </a:prstGeom>
              <a:solidFill>
                <a:schemeClr val="bg1">
                  <a:lumMod val="75000"/>
                </a:schemeClr>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43" name="Rectangle 6"/>
              <p:cNvSpPr>
                <a:spLocks noChangeArrowheads="1"/>
              </p:cNvSpPr>
              <p:nvPr/>
            </p:nvSpPr>
            <p:spPr bwMode="auto">
              <a:xfrm>
                <a:off x="5460096" y="5517232"/>
                <a:ext cx="360040" cy="576060"/>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I/O System</a:t>
                </a:r>
                <a:endParaRPr lang="en-GB" sz="800" dirty="0"/>
              </a:p>
            </p:txBody>
          </p:sp>
        </p:grpSp>
      </p:grpSp>
      <p:cxnSp>
        <p:nvCxnSpPr>
          <p:cNvPr id="179" name="Straight Connector 178"/>
          <p:cNvCxnSpPr/>
          <p:nvPr/>
        </p:nvCxnSpPr>
        <p:spPr bwMode="auto">
          <a:xfrm rot="5400000" flipH="1" flipV="1">
            <a:off x="6382339" y="3299694"/>
            <a:ext cx="54009" cy="2279"/>
          </a:xfrm>
          <a:prstGeom prst="line">
            <a:avLst/>
          </a:prstGeom>
          <a:solidFill>
            <a:schemeClr val="accent1"/>
          </a:solidFill>
          <a:ln w="9525" cap="flat" cmpd="sng" algn="ctr">
            <a:solidFill>
              <a:srgbClr val="C3D603"/>
            </a:solidFill>
            <a:prstDash val="solid"/>
            <a:round/>
            <a:headEnd type="none" w="med" len="med"/>
            <a:tailEnd type="none" w="med" len="med"/>
          </a:ln>
          <a:effectLst/>
        </p:spPr>
      </p:cxnSp>
      <p:cxnSp>
        <p:nvCxnSpPr>
          <p:cNvPr id="182" name="Straight Connector 181"/>
          <p:cNvCxnSpPr>
            <a:stCxn id="127" idx="0"/>
            <a:endCxn id="88" idx="2"/>
          </p:cNvCxnSpPr>
          <p:nvPr/>
        </p:nvCxnSpPr>
        <p:spPr bwMode="auto">
          <a:xfrm rot="5400000" flipH="1" flipV="1">
            <a:off x="6968521" y="3289573"/>
            <a:ext cx="54009" cy="22514"/>
          </a:xfrm>
          <a:prstGeom prst="line">
            <a:avLst/>
          </a:prstGeom>
          <a:solidFill>
            <a:schemeClr val="accent1"/>
          </a:solidFill>
          <a:ln w="9525" cap="flat" cmpd="sng" algn="ctr">
            <a:solidFill>
              <a:srgbClr val="C3D603"/>
            </a:solidFill>
            <a:prstDash val="solid"/>
            <a:round/>
            <a:headEnd type="none" w="med" len="med"/>
            <a:tailEnd type="none" w="med" len="med"/>
          </a:ln>
          <a:effectLst/>
        </p:spPr>
      </p:cxnSp>
      <p:cxnSp>
        <p:nvCxnSpPr>
          <p:cNvPr id="185" name="Straight Connector 184"/>
          <p:cNvCxnSpPr/>
          <p:nvPr/>
        </p:nvCxnSpPr>
        <p:spPr bwMode="auto">
          <a:xfrm rot="5400000" flipH="1" flipV="1">
            <a:off x="7498697" y="3299458"/>
            <a:ext cx="54009" cy="2745"/>
          </a:xfrm>
          <a:prstGeom prst="line">
            <a:avLst/>
          </a:prstGeom>
          <a:solidFill>
            <a:schemeClr val="accent1"/>
          </a:solidFill>
          <a:ln w="9525" cap="flat" cmpd="sng" algn="ctr">
            <a:solidFill>
              <a:srgbClr val="C3D603"/>
            </a:solidFill>
            <a:prstDash val="solid"/>
            <a:round/>
            <a:headEnd type="none" w="med" len="med"/>
            <a:tailEnd type="none" w="med" len="med"/>
          </a:ln>
          <a:effectLst/>
        </p:spPr>
      </p:cxnSp>
      <p:cxnSp>
        <p:nvCxnSpPr>
          <p:cNvPr id="188" name="Straight Connector 187"/>
          <p:cNvCxnSpPr/>
          <p:nvPr/>
        </p:nvCxnSpPr>
        <p:spPr bwMode="auto">
          <a:xfrm rot="5400000" flipH="1" flipV="1">
            <a:off x="8144257" y="3299692"/>
            <a:ext cx="54006" cy="2279"/>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nvGrpSpPr>
          <p:cNvPr id="44" name="Group 260"/>
          <p:cNvGrpSpPr/>
          <p:nvPr/>
        </p:nvGrpSpPr>
        <p:grpSpPr>
          <a:xfrm>
            <a:off x="1792299" y="2895786"/>
            <a:ext cx="504056" cy="648075"/>
            <a:chOff x="827584" y="4077068"/>
            <a:chExt cx="504056" cy="864100"/>
          </a:xfrm>
        </p:grpSpPr>
        <p:grpSp>
          <p:nvGrpSpPr>
            <p:cNvPr id="50" name="Group 151"/>
            <p:cNvGrpSpPr/>
            <p:nvPr/>
          </p:nvGrpSpPr>
          <p:grpSpPr>
            <a:xfrm>
              <a:off x="827584" y="4077068"/>
              <a:ext cx="504056" cy="864100"/>
              <a:chOff x="827584" y="4077068"/>
              <a:chExt cx="504056" cy="864100"/>
            </a:xfrm>
          </p:grpSpPr>
          <p:grpSp>
            <p:nvGrpSpPr>
              <p:cNvPr id="51" name="Group 41"/>
              <p:cNvGrpSpPr/>
              <p:nvPr/>
            </p:nvGrpSpPr>
            <p:grpSpPr>
              <a:xfrm>
                <a:off x="827584" y="4077068"/>
                <a:ext cx="504056" cy="504056"/>
                <a:chOff x="1043608" y="4005064"/>
                <a:chExt cx="504056" cy="504056"/>
              </a:xfrm>
            </p:grpSpPr>
            <p:grpSp>
              <p:nvGrpSpPr>
                <p:cNvPr id="57" name="Group 31"/>
                <p:cNvGrpSpPr/>
                <p:nvPr/>
              </p:nvGrpSpPr>
              <p:grpSpPr>
                <a:xfrm>
                  <a:off x="1043608" y="4221088"/>
                  <a:ext cx="504056" cy="288032"/>
                  <a:chOff x="1331640" y="4509120"/>
                  <a:chExt cx="927720" cy="432048"/>
                </a:xfrm>
              </p:grpSpPr>
              <p:sp>
                <p:nvSpPr>
                  <p:cNvPr id="20"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18288" tIns="36000" rIns="18288" bIns="36000" numCol="1" anchor="ctr" anchorCtr="0" compatLnSpc="1">
                    <a:prstTxWarp prst="textNoShape">
                      <a:avLst/>
                    </a:prstTxWarp>
                  </a:bodyPr>
                  <a:lstStyle/>
                  <a:p>
                    <a:pPr algn="ctr"/>
                    <a:r>
                      <a:rPr lang="en-GB" sz="600" dirty="0" smtClean="0"/>
                      <a:t>IM-S</a:t>
                    </a:r>
                    <a:endParaRPr lang="en-GB" sz="600" dirty="0"/>
                  </a:p>
                </p:txBody>
              </p:sp>
              <p:sp>
                <p:nvSpPr>
                  <p:cNvPr id="21"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2"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3"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37" name="Left-Right Arrow 36"/>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sp>
            <p:nvSpPr>
              <p:cNvPr id="133" name="Rectangle 6"/>
              <p:cNvSpPr>
                <a:spLocks noChangeArrowheads="1"/>
              </p:cNvSpPr>
              <p:nvPr/>
            </p:nvSpPr>
            <p:spPr bwMode="auto">
              <a:xfrm>
                <a:off x="827584" y="4653136"/>
                <a:ext cx="504056" cy="288032"/>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Safety I/O</a:t>
                </a:r>
                <a:endParaRPr lang="en-GB" sz="600" dirty="0"/>
              </a:p>
            </p:txBody>
          </p:sp>
        </p:grpSp>
        <p:cxnSp>
          <p:nvCxnSpPr>
            <p:cNvPr id="191" name="Straight Connector 190"/>
            <p:cNvCxnSpPr>
              <a:stCxn id="20" idx="2"/>
              <a:endCxn id="133" idx="0"/>
            </p:cNvCxnSpPr>
            <p:nvPr/>
          </p:nvCxnSpPr>
          <p:spPr bwMode="auto">
            <a:xfrm rot="5400000">
              <a:off x="1044745" y="4615991"/>
              <a:ext cx="72012" cy="2278"/>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grpSp>
        <p:nvGrpSpPr>
          <p:cNvPr id="58" name="Group 261"/>
          <p:cNvGrpSpPr/>
          <p:nvPr/>
        </p:nvGrpSpPr>
        <p:grpSpPr>
          <a:xfrm>
            <a:off x="3296747" y="2895783"/>
            <a:ext cx="510533" cy="808252"/>
            <a:chOff x="1469179" y="4077068"/>
            <a:chExt cx="510533" cy="1077669"/>
          </a:xfrm>
        </p:grpSpPr>
        <p:grpSp>
          <p:nvGrpSpPr>
            <p:cNvPr id="64" name="Group 152"/>
            <p:cNvGrpSpPr/>
            <p:nvPr/>
          </p:nvGrpSpPr>
          <p:grpSpPr>
            <a:xfrm>
              <a:off x="1469179" y="4077068"/>
              <a:ext cx="510533" cy="1077669"/>
              <a:chOff x="1587668" y="4077068"/>
              <a:chExt cx="510533" cy="1077669"/>
            </a:xfrm>
          </p:grpSpPr>
          <p:grpSp>
            <p:nvGrpSpPr>
              <p:cNvPr id="65" name="Group 42"/>
              <p:cNvGrpSpPr/>
              <p:nvPr/>
            </p:nvGrpSpPr>
            <p:grpSpPr>
              <a:xfrm>
                <a:off x="1587668" y="4077068"/>
                <a:ext cx="504056" cy="504056"/>
                <a:chOff x="1043608" y="4005064"/>
                <a:chExt cx="504056" cy="504056"/>
              </a:xfrm>
            </p:grpSpPr>
            <p:grpSp>
              <p:nvGrpSpPr>
                <p:cNvPr id="66" name="Group 31"/>
                <p:cNvGrpSpPr/>
                <p:nvPr/>
              </p:nvGrpSpPr>
              <p:grpSpPr>
                <a:xfrm>
                  <a:off x="1043609" y="4221088"/>
                  <a:ext cx="504057" cy="288032"/>
                  <a:chOff x="1331640" y="4509120"/>
                  <a:chExt cx="927720" cy="432048"/>
                </a:xfrm>
              </p:grpSpPr>
              <p:sp>
                <p:nvSpPr>
                  <p:cNvPr id="46"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47"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48"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49"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45" name="Left-Right Arrow 44"/>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sp>
            <p:nvSpPr>
              <p:cNvPr id="132" name="Rectangle 6"/>
              <p:cNvSpPr>
                <a:spLocks noChangeArrowheads="1"/>
              </p:cNvSpPr>
              <p:nvPr/>
            </p:nvSpPr>
            <p:spPr bwMode="auto">
              <a:xfrm>
                <a:off x="1594145" y="4653135"/>
                <a:ext cx="504056" cy="501602"/>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FF</a:t>
                </a:r>
                <a:br>
                  <a:rPr lang="en-GB" sz="600" dirty="0" smtClean="0"/>
                </a:br>
                <a:r>
                  <a:rPr lang="en-GB" sz="600" dirty="0" smtClean="0"/>
                  <a:t>HART</a:t>
                </a:r>
              </a:p>
              <a:p>
                <a:pPr algn="ctr"/>
                <a:r>
                  <a:rPr lang="en-GB" sz="600" dirty="0" smtClean="0"/>
                  <a:t>IEC61850</a:t>
                </a:r>
                <a:br>
                  <a:rPr lang="en-GB" sz="600" dirty="0" smtClean="0"/>
                </a:br>
                <a:r>
                  <a:rPr lang="en-GB" sz="600" dirty="0" err="1" smtClean="0"/>
                  <a:t>Devicenet</a:t>
                </a:r>
                <a:endParaRPr lang="en-GB" sz="600" dirty="0" smtClean="0"/>
              </a:p>
              <a:p>
                <a:pPr algn="ctr"/>
                <a:r>
                  <a:rPr lang="en-GB" sz="600" dirty="0" smtClean="0"/>
                  <a:t>Profibus</a:t>
                </a:r>
                <a:endParaRPr lang="en-GB" sz="600" dirty="0"/>
              </a:p>
            </p:txBody>
          </p:sp>
        </p:grpSp>
        <p:cxnSp>
          <p:nvCxnSpPr>
            <p:cNvPr id="194" name="Straight Connector 193"/>
            <p:cNvCxnSpPr>
              <a:stCxn id="46" idx="2"/>
              <a:endCxn id="132" idx="0"/>
            </p:cNvCxnSpPr>
            <p:nvPr/>
          </p:nvCxnSpPr>
          <p:spPr bwMode="auto">
            <a:xfrm rot="16200000" flipH="1">
              <a:off x="1689580" y="4615030"/>
              <a:ext cx="72011" cy="4198"/>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grpSp>
        <p:nvGrpSpPr>
          <p:cNvPr id="67" name="Group 262"/>
          <p:cNvGrpSpPr/>
          <p:nvPr/>
        </p:nvGrpSpPr>
        <p:grpSpPr>
          <a:xfrm>
            <a:off x="942127" y="2895786"/>
            <a:ext cx="571301" cy="648075"/>
            <a:chOff x="2099017" y="4077072"/>
            <a:chExt cx="571301" cy="864100"/>
          </a:xfrm>
        </p:grpSpPr>
        <p:grpSp>
          <p:nvGrpSpPr>
            <p:cNvPr id="68" name="Group 153"/>
            <p:cNvGrpSpPr/>
            <p:nvPr/>
          </p:nvGrpSpPr>
          <p:grpSpPr>
            <a:xfrm>
              <a:off x="2099017" y="4077072"/>
              <a:ext cx="571301" cy="864100"/>
              <a:chOff x="2315041" y="4077068"/>
              <a:chExt cx="571301" cy="864100"/>
            </a:xfrm>
          </p:grpSpPr>
          <p:grpSp>
            <p:nvGrpSpPr>
              <p:cNvPr id="69" name="Group 49"/>
              <p:cNvGrpSpPr/>
              <p:nvPr/>
            </p:nvGrpSpPr>
            <p:grpSpPr>
              <a:xfrm>
                <a:off x="2347752" y="4077068"/>
                <a:ext cx="504058" cy="504056"/>
                <a:chOff x="1043608" y="4005064"/>
                <a:chExt cx="504058" cy="504056"/>
              </a:xfrm>
            </p:grpSpPr>
            <p:grpSp>
              <p:nvGrpSpPr>
                <p:cNvPr id="70" name="Group 31"/>
                <p:cNvGrpSpPr/>
                <p:nvPr/>
              </p:nvGrpSpPr>
              <p:grpSpPr>
                <a:xfrm>
                  <a:off x="1043609" y="4221088"/>
                  <a:ext cx="504057" cy="288032"/>
                  <a:chOff x="1331642" y="4509110"/>
                  <a:chExt cx="927720" cy="432047"/>
                </a:xfrm>
              </p:grpSpPr>
              <p:sp>
                <p:nvSpPr>
                  <p:cNvPr id="53" name="Rectangle 6"/>
                  <p:cNvSpPr>
                    <a:spLocks noChangeArrowheads="1"/>
                  </p:cNvSpPr>
                  <p:nvPr/>
                </p:nvSpPr>
                <p:spPr bwMode="auto">
                  <a:xfrm>
                    <a:off x="1545148" y="4653126"/>
                    <a:ext cx="504056" cy="288031"/>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54" name="Rectangle 6"/>
                  <p:cNvSpPr>
                    <a:spLocks noChangeArrowheads="1"/>
                  </p:cNvSpPr>
                  <p:nvPr/>
                </p:nvSpPr>
                <p:spPr bwMode="auto">
                  <a:xfrm>
                    <a:off x="1547666" y="450911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55" name="Rectangle 6"/>
                  <p:cNvSpPr>
                    <a:spLocks noChangeArrowheads="1"/>
                  </p:cNvSpPr>
                  <p:nvPr/>
                </p:nvSpPr>
                <p:spPr bwMode="auto">
                  <a:xfrm>
                    <a:off x="1331642" y="4509110"/>
                    <a:ext cx="207640" cy="288031"/>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56" name="Rectangle 6"/>
                  <p:cNvSpPr>
                    <a:spLocks noChangeArrowheads="1"/>
                  </p:cNvSpPr>
                  <p:nvPr/>
                </p:nvSpPr>
                <p:spPr bwMode="auto">
                  <a:xfrm>
                    <a:off x="2051722" y="4509110"/>
                    <a:ext cx="207640" cy="288031"/>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52" name="Left-Right Arrow 51"/>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sp>
            <p:nvSpPr>
              <p:cNvPr id="130" name="Rectangle 6"/>
              <p:cNvSpPr>
                <a:spLocks noChangeArrowheads="1"/>
              </p:cNvSpPr>
              <p:nvPr/>
            </p:nvSpPr>
            <p:spPr bwMode="auto">
              <a:xfrm>
                <a:off x="2315041" y="4653136"/>
                <a:ext cx="571301" cy="288032"/>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Universal I/O</a:t>
                </a:r>
              </a:p>
              <a:p>
                <a:pPr algn="ctr"/>
                <a:r>
                  <a:rPr lang="en-GB" sz="600" dirty="0" smtClean="0"/>
                  <a:t>Loop I/O</a:t>
                </a:r>
                <a:endParaRPr lang="en-GB" sz="600" dirty="0"/>
              </a:p>
            </p:txBody>
          </p:sp>
        </p:grpSp>
        <p:cxnSp>
          <p:nvCxnSpPr>
            <p:cNvPr id="197" name="Straight Connector 196"/>
            <p:cNvCxnSpPr>
              <a:stCxn id="53" idx="2"/>
              <a:endCxn id="130" idx="0"/>
            </p:cNvCxnSpPr>
            <p:nvPr/>
          </p:nvCxnSpPr>
          <p:spPr bwMode="auto">
            <a:xfrm rot="16200000" flipH="1">
              <a:off x="2348661" y="4617133"/>
              <a:ext cx="72012" cy="1"/>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grpSp>
        <p:nvGrpSpPr>
          <p:cNvPr id="71" name="Group 255"/>
          <p:cNvGrpSpPr/>
          <p:nvPr/>
        </p:nvGrpSpPr>
        <p:grpSpPr>
          <a:xfrm>
            <a:off x="467544" y="1977684"/>
            <a:ext cx="1944216" cy="756084"/>
            <a:chOff x="395536" y="2852936"/>
            <a:chExt cx="1944216" cy="1008112"/>
          </a:xfrm>
        </p:grpSpPr>
        <p:sp>
          <p:nvSpPr>
            <p:cNvPr id="204" name="Rectangle 6"/>
            <p:cNvSpPr>
              <a:spLocks noChangeArrowheads="1"/>
            </p:cNvSpPr>
            <p:nvPr/>
          </p:nvSpPr>
          <p:spPr bwMode="auto">
            <a:xfrm>
              <a:off x="395536" y="2852936"/>
              <a:ext cx="1944216" cy="864096"/>
            </a:xfrm>
            <a:prstGeom prst="cloudCallout">
              <a:avLst>
                <a:gd name="adj1" fmla="val -28917"/>
                <a:gd name="adj2" fmla="val 50441"/>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r>
                <a:rPr lang="en-GB" sz="900" dirty="0" smtClean="0"/>
                <a:t> Operator Decision</a:t>
              </a:r>
              <a:br>
                <a:rPr lang="en-GB" sz="900" dirty="0" smtClean="0"/>
              </a:br>
              <a:r>
                <a:rPr lang="en-GB" sz="900" dirty="0" smtClean="0"/>
                <a:t>     Support Centre</a:t>
              </a:r>
            </a:p>
            <a:p>
              <a:endParaRPr lang="en-GB" sz="900" dirty="0" smtClean="0"/>
            </a:p>
            <a:p>
              <a:r>
                <a:rPr lang="en-GB" sz="900" dirty="0" smtClean="0"/>
                <a:t>          Eyes</a:t>
              </a:r>
              <a:endParaRPr lang="en-GB" sz="900" dirty="0"/>
            </a:p>
          </p:txBody>
        </p:sp>
        <p:pic>
          <p:nvPicPr>
            <p:cNvPr id="1034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2996952"/>
              <a:ext cx="577123" cy="584076"/>
            </a:xfrm>
            <a:prstGeom prst="rect">
              <a:avLst/>
            </a:prstGeom>
            <a:noFill/>
            <a:ln w="9525">
              <a:noFill/>
              <a:miter lim="800000"/>
              <a:headEnd/>
              <a:tailEnd/>
            </a:ln>
          </p:spPr>
        </p:pic>
        <p:sp>
          <p:nvSpPr>
            <p:cNvPr id="38" name="Left-Right Arrow 37"/>
            <p:cNvSpPr/>
            <p:nvPr/>
          </p:nvSpPr>
          <p:spPr bwMode="auto">
            <a:xfrm rot="5400000">
              <a:off x="1583668"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39" name="Left-Right Arrow 38"/>
            <p:cNvSpPr/>
            <p:nvPr/>
          </p:nvSpPr>
          <p:spPr bwMode="auto">
            <a:xfrm rot="5400000">
              <a:off x="719572" y="368102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pic>
          <p:nvPicPr>
            <p:cNvPr id="10343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3140968"/>
              <a:ext cx="216025" cy="381863"/>
            </a:xfrm>
            <a:prstGeom prst="rect">
              <a:avLst/>
            </a:prstGeom>
            <a:noFill/>
            <a:ln w="9525">
              <a:noFill/>
              <a:miter lim="800000"/>
              <a:headEnd/>
              <a:tailEnd/>
            </a:ln>
          </p:spPr>
        </p:pic>
      </p:grpSp>
      <p:grpSp>
        <p:nvGrpSpPr>
          <p:cNvPr id="72" name="Group 257"/>
          <p:cNvGrpSpPr/>
          <p:nvPr/>
        </p:nvGrpSpPr>
        <p:grpSpPr>
          <a:xfrm>
            <a:off x="5786446" y="160718"/>
            <a:ext cx="3112756" cy="1619766"/>
            <a:chOff x="5786446" y="214290"/>
            <a:chExt cx="3112756" cy="2159688"/>
          </a:xfrm>
        </p:grpSpPr>
        <p:sp>
          <p:nvSpPr>
            <p:cNvPr id="240" name="Cloud Callout 239"/>
            <p:cNvSpPr/>
            <p:nvPr/>
          </p:nvSpPr>
          <p:spPr bwMode="auto">
            <a:xfrm>
              <a:off x="6588224" y="980728"/>
              <a:ext cx="1656184" cy="792088"/>
            </a:xfrm>
            <a:prstGeom prst="cloudCallout">
              <a:avLst>
                <a:gd name="adj1" fmla="val -14982"/>
                <a:gd name="adj2" fmla="val 44574"/>
              </a:avLst>
            </a:prstGeom>
            <a:solidFill>
              <a:schemeClr val="bg1">
                <a:lumMod val="85000"/>
              </a:schemeClr>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Web</a:t>
              </a:r>
            </a:p>
          </p:txBody>
        </p:sp>
        <p:sp>
          <p:nvSpPr>
            <p:cNvPr id="235" name="Left-Right Arrow 234"/>
            <p:cNvSpPr/>
            <p:nvPr/>
          </p:nvSpPr>
          <p:spPr bwMode="auto">
            <a:xfrm rot="5949510">
              <a:off x="6697180" y="1880178"/>
              <a:ext cx="808046" cy="179553"/>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pic>
          <p:nvPicPr>
            <p:cNvPr id="24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332656"/>
              <a:ext cx="577123" cy="584076"/>
            </a:xfrm>
            <a:prstGeom prst="rect">
              <a:avLst/>
            </a:prstGeom>
            <a:noFill/>
            <a:ln w="9525">
              <a:noFill/>
              <a:miter lim="800000"/>
              <a:headEnd/>
              <a:tailEnd/>
            </a:ln>
          </p:spPr>
        </p:pic>
        <p:pic>
          <p:nvPicPr>
            <p:cNvPr id="244"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60432" y="620688"/>
              <a:ext cx="216025" cy="381863"/>
            </a:xfrm>
            <a:prstGeom prst="rect">
              <a:avLst/>
            </a:prstGeom>
            <a:noFill/>
            <a:ln w="9525">
              <a:noFill/>
              <a:miter lim="800000"/>
              <a:headEnd/>
              <a:tailEnd/>
            </a:ln>
          </p:spPr>
        </p:pic>
        <p:pic>
          <p:nvPicPr>
            <p:cNvPr id="24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764704"/>
              <a:ext cx="577123" cy="584076"/>
            </a:xfrm>
            <a:prstGeom prst="rect">
              <a:avLst/>
            </a:prstGeom>
            <a:noFill/>
            <a:ln w="9525">
              <a:noFill/>
              <a:miter lim="800000"/>
              <a:headEnd/>
              <a:tailEnd/>
            </a:ln>
          </p:spPr>
        </p:pic>
        <p:sp>
          <p:nvSpPr>
            <p:cNvPr id="246" name="Left-Right Arrow 245"/>
            <p:cNvSpPr/>
            <p:nvPr/>
          </p:nvSpPr>
          <p:spPr bwMode="auto">
            <a:xfrm rot="1577081">
              <a:off x="6325687" y="1209238"/>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247" name="Left-Right Arrow 246"/>
            <p:cNvSpPr/>
            <p:nvPr/>
          </p:nvSpPr>
          <p:spPr bwMode="auto">
            <a:xfrm rot="19572468">
              <a:off x="8053880" y="1065223"/>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248" name="Left-Right Arrow 247"/>
            <p:cNvSpPr/>
            <p:nvPr/>
          </p:nvSpPr>
          <p:spPr bwMode="auto">
            <a:xfrm rot="5243723">
              <a:off x="7209997" y="877402"/>
              <a:ext cx="432048" cy="216024"/>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249" name="Rectangle 248"/>
            <p:cNvSpPr/>
            <p:nvPr/>
          </p:nvSpPr>
          <p:spPr>
            <a:xfrm>
              <a:off x="5786446" y="1428737"/>
              <a:ext cx="619080" cy="451405"/>
            </a:xfrm>
            <a:prstGeom prst="rect">
              <a:avLst/>
            </a:prstGeom>
          </p:spPr>
          <p:txBody>
            <a:bodyPr wrap="none">
              <a:spAutoFit/>
            </a:bodyPr>
            <a:lstStyle/>
            <a:p>
              <a:r>
                <a:rPr lang="en-GB" sz="800" b="1" dirty="0" smtClean="0"/>
                <a:t>Operator</a:t>
              </a:r>
              <a:br>
                <a:rPr lang="en-GB" sz="800" b="1" dirty="0" smtClean="0"/>
              </a:br>
              <a:r>
                <a:rPr lang="en-GB" sz="800" b="1" dirty="0" smtClean="0"/>
                <a:t> Station</a:t>
              </a:r>
              <a:endParaRPr lang="en-GB" dirty="0"/>
            </a:p>
          </p:txBody>
        </p:sp>
        <p:sp>
          <p:nvSpPr>
            <p:cNvPr id="250" name="Rectangle 249"/>
            <p:cNvSpPr/>
            <p:nvPr/>
          </p:nvSpPr>
          <p:spPr>
            <a:xfrm>
              <a:off x="7666172" y="214290"/>
              <a:ext cx="1233030" cy="451405"/>
            </a:xfrm>
            <a:prstGeom prst="rect">
              <a:avLst/>
            </a:prstGeom>
          </p:spPr>
          <p:txBody>
            <a:bodyPr wrap="none">
              <a:spAutoFit/>
            </a:bodyPr>
            <a:lstStyle/>
            <a:p>
              <a:pPr algn="ctr"/>
              <a:r>
                <a:rPr lang="en-GB" sz="800" b="1" dirty="0" smtClean="0"/>
                <a:t>Unified Configuration</a:t>
              </a:r>
              <a:br>
                <a:rPr lang="en-GB" sz="800" b="1" dirty="0" smtClean="0"/>
              </a:br>
              <a:r>
                <a:rPr lang="en-GB" sz="800" b="1" dirty="0" smtClean="0"/>
                <a:t>Environment</a:t>
              </a:r>
              <a:endParaRPr lang="en-GB" dirty="0"/>
            </a:p>
          </p:txBody>
        </p:sp>
        <p:pic>
          <p:nvPicPr>
            <p:cNvPr id="103433" name="Picture 9"/>
            <p:cNvPicPr>
              <a:picLocks noChangeAspect="1" noChangeArrowheads="1"/>
            </p:cNvPicPr>
            <p:nvPr/>
          </p:nvPicPr>
          <p:blipFill>
            <a:blip r:embed="rId5" cstate="print"/>
            <a:srcRect/>
            <a:stretch>
              <a:fillRect/>
            </a:stretch>
          </p:blipFill>
          <p:spPr bwMode="auto">
            <a:xfrm>
              <a:off x="6804248" y="1848247"/>
              <a:ext cx="561975" cy="284609"/>
            </a:xfrm>
            <a:prstGeom prst="rect">
              <a:avLst/>
            </a:prstGeom>
            <a:noFill/>
            <a:ln w="9525">
              <a:noFill/>
              <a:miter lim="800000"/>
              <a:headEnd/>
              <a:tailEnd/>
            </a:ln>
          </p:spPr>
        </p:pic>
      </p:grpSp>
      <p:sp>
        <p:nvSpPr>
          <p:cNvPr id="254" name="Notched Right Arrow 253"/>
          <p:cNvSpPr/>
          <p:nvPr/>
        </p:nvSpPr>
        <p:spPr>
          <a:xfrm flipH="1">
            <a:off x="5868144" y="2031690"/>
            <a:ext cx="1224136" cy="672525"/>
          </a:xfrm>
          <a:prstGeom prst="notchedRightArrow">
            <a:avLst/>
          </a:prstGeom>
          <a:solidFill>
            <a:srgbClr val="92D050"/>
          </a:solidFill>
        </p:spPr>
        <p:txBody>
          <a:bodyPr wrap="square">
            <a:spAutoFit/>
          </a:bodyPr>
          <a:lstStyle/>
          <a:p>
            <a:r>
              <a:rPr lang="en-GB" sz="800" b="1" dirty="0" smtClean="0"/>
              <a:t>Scalable </a:t>
            </a:r>
            <a:br>
              <a:rPr lang="en-GB" sz="800" b="1" dirty="0" smtClean="0"/>
            </a:br>
            <a:r>
              <a:rPr lang="en-GB" sz="800" b="1" dirty="0" smtClean="0"/>
              <a:t>Availability</a:t>
            </a:r>
            <a:endParaRPr lang="en-GB" dirty="0"/>
          </a:p>
        </p:txBody>
      </p:sp>
      <p:grpSp>
        <p:nvGrpSpPr>
          <p:cNvPr id="73" name="Group 272"/>
          <p:cNvGrpSpPr/>
          <p:nvPr/>
        </p:nvGrpSpPr>
        <p:grpSpPr>
          <a:xfrm>
            <a:off x="179512" y="951570"/>
            <a:ext cx="5400600" cy="810090"/>
            <a:chOff x="179512" y="1484784"/>
            <a:chExt cx="5400600" cy="1080120"/>
          </a:xfrm>
        </p:grpSpPr>
        <p:grpSp>
          <p:nvGrpSpPr>
            <p:cNvPr id="74" name="Group 256"/>
            <p:cNvGrpSpPr/>
            <p:nvPr/>
          </p:nvGrpSpPr>
          <p:grpSpPr>
            <a:xfrm>
              <a:off x="179512" y="1484784"/>
              <a:ext cx="5400600" cy="1080120"/>
              <a:chOff x="179512" y="1484784"/>
              <a:chExt cx="5400600" cy="1080120"/>
            </a:xfrm>
          </p:grpSpPr>
          <p:sp>
            <p:nvSpPr>
              <p:cNvPr id="213" name="Cloud Callout 212"/>
              <p:cNvSpPr/>
              <p:nvPr/>
            </p:nvSpPr>
            <p:spPr bwMode="auto">
              <a:xfrm>
                <a:off x="1403648" y="1484784"/>
                <a:ext cx="4176464" cy="1008112"/>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grpSp>
            <p:nvGrpSpPr>
              <p:cNvPr id="75" name="Group 205"/>
              <p:cNvGrpSpPr/>
              <p:nvPr/>
            </p:nvGrpSpPr>
            <p:grpSpPr>
              <a:xfrm>
                <a:off x="1835696" y="1772816"/>
                <a:ext cx="577123" cy="792088"/>
                <a:chOff x="2699792" y="1772816"/>
                <a:chExt cx="577123" cy="792088"/>
              </a:xfrm>
            </p:grpSpPr>
            <p:sp>
              <p:nvSpPr>
                <p:cNvPr id="203" name="Left-Right Arrow 202"/>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pic>
              <p:nvPicPr>
                <p:cNvPr id="20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grpSp>
            <p:nvGrpSpPr>
              <p:cNvPr id="76" name="Group 206"/>
              <p:cNvGrpSpPr/>
              <p:nvPr/>
            </p:nvGrpSpPr>
            <p:grpSpPr>
              <a:xfrm>
                <a:off x="2483768" y="1772816"/>
                <a:ext cx="577123" cy="792088"/>
                <a:chOff x="2699792" y="1772816"/>
                <a:chExt cx="577123" cy="792088"/>
              </a:xfrm>
            </p:grpSpPr>
            <p:sp>
              <p:nvSpPr>
                <p:cNvPr id="208" name="Left-Right Arrow 207"/>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pic>
              <p:nvPicPr>
                <p:cNvPr id="20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grpSp>
            <p:nvGrpSpPr>
              <p:cNvPr id="77" name="Group 209"/>
              <p:cNvGrpSpPr/>
              <p:nvPr/>
            </p:nvGrpSpPr>
            <p:grpSpPr>
              <a:xfrm>
                <a:off x="3059832" y="1772816"/>
                <a:ext cx="577123" cy="792088"/>
                <a:chOff x="2699792" y="1772816"/>
                <a:chExt cx="577123" cy="792088"/>
              </a:xfrm>
            </p:grpSpPr>
            <p:sp>
              <p:nvSpPr>
                <p:cNvPr id="211" name="Left-Right Arrow 210"/>
                <p:cNvSpPr/>
                <p:nvPr/>
              </p:nvSpPr>
              <p:spPr bwMode="auto">
                <a:xfrm rot="5400000">
                  <a:off x="2951820"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pic>
              <p:nvPicPr>
                <p:cNvPr id="21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772816"/>
                  <a:ext cx="577123" cy="584076"/>
                </a:xfrm>
                <a:prstGeom prst="rect">
                  <a:avLst/>
                </a:prstGeom>
                <a:noFill/>
                <a:ln w="9525">
                  <a:noFill/>
                  <a:miter lim="800000"/>
                  <a:headEnd/>
                  <a:tailEnd/>
                </a:ln>
              </p:spPr>
            </p:pic>
          </p:grpSp>
          <p:pic>
            <p:nvPicPr>
              <p:cNvPr id="10343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1700808"/>
                <a:ext cx="720080" cy="601479"/>
              </a:xfrm>
              <a:prstGeom prst="rect">
                <a:avLst/>
              </a:prstGeom>
              <a:noFill/>
              <a:ln w="9525">
                <a:noFill/>
                <a:miter lim="800000"/>
                <a:headEnd/>
                <a:tailEnd/>
              </a:ln>
            </p:spPr>
          </p:pic>
          <p:sp>
            <p:nvSpPr>
              <p:cNvPr id="233" name="Left-Right Arrow 232"/>
              <p:cNvSpPr/>
              <p:nvPr/>
            </p:nvSpPr>
            <p:spPr bwMode="auto">
              <a:xfrm rot="5400000">
                <a:off x="4463988" y="2384884"/>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251" name="Rectangle 250"/>
              <p:cNvSpPr/>
              <p:nvPr/>
            </p:nvSpPr>
            <p:spPr>
              <a:xfrm>
                <a:off x="4283968" y="1557372"/>
                <a:ext cx="813043" cy="287259"/>
              </a:xfrm>
              <a:prstGeom prst="rect">
                <a:avLst/>
              </a:prstGeom>
            </p:spPr>
            <p:txBody>
              <a:bodyPr wrap="none">
                <a:spAutoFit/>
              </a:bodyPr>
              <a:lstStyle/>
              <a:p>
                <a:r>
                  <a:rPr lang="en-GB" sz="800" b="1" dirty="0" smtClean="0"/>
                  <a:t>App Engines</a:t>
                </a:r>
                <a:endParaRPr lang="en-GB" dirty="0"/>
              </a:p>
            </p:txBody>
          </p:sp>
          <p:sp>
            <p:nvSpPr>
              <p:cNvPr id="252" name="Rectangle 251"/>
              <p:cNvSpPr/>
              <p:nvPr/>
            </p:nvSpPr>
            <p:spPr>
              <a:xfrm>
                <a:off x="179512" y="1916832"/>
                <a:ext cx="1521570" cy="451405"/>
              </a:xfrm>
              <a:prstGeom prst="rect">
                <a:avLst/>
              </a:prstGeom>
            </p:spPr>
            <p:txBody>
              <a:bodyPr wrap="none">
                <a:spAutoFit/>
              </a:bodyPr>
              <a:lstStyle/>
              <a:p>
                <a:r>
                  <a:rPr lang="en-GB" sz="800" b="1" dirty="0" smtClean="0"/>
                  <a:t>Foreign Operator</a:t>
                </a:r>
                <a:br>
                  <a:rPr lang="en-GB" sz="800" b="1" dirty="0" smtClean="0"/>
                </a:br>
                <a:r>
                  <a:rPr lang="en-GB" sz="800" b="1" dirty="0" smtClean="0"/>
                  <a:t> Stations (Local or Remote)</a:t>
                </a:r>
                <a:endParaRPr lang="en-GB" dirty="0"/>
              </a:p>
            </p:txBody>
          </p:sp>
        </p:grpSp>
        <p:sp>
          <p:nvSpPr>
            <p:cNvPr id="267" name="Rectangle 266"/>
            <p:cNvSpPr/>
            <p:nvPr/>
          </p:nvSpPr>
          <p:spPr>
            <a:xfrm>
              <a:off x="3563888" y="1844824"/>
              <a:ext cx="1080120" cy="615553"/>
            </a:xfrm>
            <a:prstGeom prst="rect">
              <a:avLst/>
            </a:prstGeom>
          </p:spPr>
          <p:txBody>
            <a:bodyPr wrap="square">
              <a:spAutoFit/>
            </a:bodyPr>
            <a:lstStyle/>
            <a:p>
              <a:r>
                <a:rPr lang="en-GB" sz="800" b="1" dirty="0" smtClean="0"/>
                <a:t>Unified Configuration</a:t>
              </a:r>
              <a:br>
                <a:rPr lang="en-GB" sz="800" b="1" dirty="0" smtClean="0"/>
              </a:br>
              <a:r>
                <a:rPr lang="en-GB" sz="800" b="1" dirty="0" smtClean="0"/>
                <a:t>Environment</a:t>
              </a:r>
              <a:endParaRPr lang="en-GB" dirty="0"/>
            </a:p>
          </p:txBody>
        </p:sp>
      </p:grpSp>
      <p:grpSp>
        <p:nvGrpSpPr>
          <p:cNvPr id="78" name="Group 275"/>
          <p:cNvGrpSpPr/>
          <p:nvPr/>
        </p:nvGrpSpPr>
        <p:grpSpPr>
          <a:xfrm>
            <a:off x="217080" y="1707656"/>
            <a:ext cx="8531384" cy="338554"/>
            <a:chOff x="217080" y="2492896"/>
            <a:chExt cx="8531384" cy="451404"/>
          </a:xfrm>
        </p:grpSpPr>
        <p:sp>
          <p:nvSpPr>
            <p:cNvPr id="274" name="Rectangle 273"/>
            <p:cNvSpPr/>
            <p:nvPr/>
          </p:nvSpPr>
          <p:spPr>
            <a:xfrm>
              <a:off x="7993944" y="2492896"/>
              <a:ext cx="754520" cy="451404"/>
            </a:xfrm>
            <a:prstGeom prst="rect">
              <a:avLst/>
            </a:prstGeom>
          </p:spPr>
          <p:txBody>
            <a:bodyPr wrap="square">
              <a:spAutoFit/>
            </a:bodyPr>
            <a:lstStyle/>
            <a:p>
              <a:r>
                <a:rPr lang="en-GB" sz="800" b="1" dirty="0" smtClean="0"/>
                <a:t>To other Units</a:t>
              </a:r>
              <a:endParaRPr lang="en-GB" dirty="0"/>
            </a:p>
          </p:txBody>
        </p:sp>
        <p:sp>
          <p:nvSpPr>
            <p:cNvPr id="275" name="Rectangle 274"/>
            <p:cNvSpPr/>
            <p:nvPr/>
          </p:nvSpPr>
          <p:spPr>
            <a:xfrm>
              <a:off x="217080" y="2492896"/>
              <a:ext cx="754520" cy="451404"/>
            </a:xfrm>
            <a:prstGeom prst="rect">
              <a:avLst/>
            </a:prstGeom>
          </p:spPr>
          <p:txBody>
            <a:bodyPr wrap="square">
              <a:spAutoFit/>
            </a:bodyPr>
            <a:lstStyle/>
            <a:p>
              <a:r>
                <a:rPr lang="en-GB" sz="800" b="1" dirty="0" smtClean="0"/>
                <a:t>To other Units</a:t>
              </a:r>
              <a:endParaRPr lang="en-GB" dirty="0"/>
            </a:p>
          </p:txBody>
        </p:sp>
      </p:grpSp>
      <p:sp>
        <p:nvSpPr>
          <p:cNvPr id="278" name="Title 1"/>
          <p:cNvSpPr txBox="1">
            <a:spLocks/>
          </p:cNvSpPr>
          <p:nvPr/>
        </p:nvSpPr>
        <p:spPr bwMode="auto">
          <a:xfrm>
            <a:off x="6249972" y="2412616"/>
            <a:ext cx="2394407" cy="3211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lgn="ctr" fontAlgn="base">
              <a:lnSpc>
                <a:spcPts val="3500"/>
              </a:lnSpc>
              <a:spcBef>
                <a:spcPct val="0"/>
              </a:spcBef>
              <a:spcAft>
                <a:spcPct val="0"/>
              </a:spcAft>
            </a:pPr>
            <a:r>
              <a:rPr lang="en-GB" sz="1200" kern="0" dirty="0" smtClean="0">
                <a:solidFill>
                  <a:srgbClr val="747678"/>
                </a:solidFill>
                <a:latin typeface="+mj-lt"/>
                <a:ea typeface="+mj-ea"/>
                <a:cs typeface="+mj-cs"/>
              </a:rPr>
              <a:t>Existing Platform Integration </a:t>
            </a:r>
            <a:r>
              <a:rPr kumimoji="0" lang="en-US" sz="1200" b="0" i="0" u="none" strike="noStrike" kern="0" cap="none" spc="0" normalizeH="0" baseline="0" noProof="0" dirty="0" smtClean="0">
                <a:ln>
                  <a:noFill/>
                </a:ln>
                <a:solidFill>
                  <a:srgbClr val="747678"/>
                </a:solidFill>
                <a:effectLst/>
                <a:uLnTx/>
                <a:uFillTx/>
                <a:latin typeface="+mj-lt"/>
                <a:ea typeface="+mj-ea"/>
                <a:cs typeface="+mj-cs"/>
              </a:rPr>
              <a:t/>
            </a:r>
            <a:br>
              <a:rPr kumimoji="0" lang="en-US" sz="1200" b="0" i="0" u="none" strike="noStrike" kern="0" cap="none" spc="0" normalizeH="0" baseline="0" noProof="0" dirty="0" smtClean="0">
                <a:ln>
                  <a:noFill/>
                </a:ln>
                <a:solidFill>
                  <a:srgbClr val="747678"/>
                </a:solidFill>
                <a:effectLst/>
                <a:uLnTx/>
                <a:uFillTx/>
                <a:latin typeface="+mj-lt"/>
                <a:ea typeface="+mj-ea"/>
                <a:cs typeface="+mj-cs"/>
              </a:rPr>
            </a:br>
            <a:endParaRPr kumimoji="0" lang="en-GB" sz="1200" b="0" i="0" u="none" strike="noStrike" kern="0" cap="none" spc="0" normalizeH="0" baseline="0" noProof="0" dirty="0">
              <a:ln>
                <a:noFill/>
              </a:ln>
              <a:solidFill>
                <a:srgbClr val="747678"/>
              </a:solidFill>
              <a:effectLst/>
              <a:uLnTx/>
              <a:uFillTx/>
              <a:latin typeface="+mj-lt"/>
              <a:ea typeface="+mj-ea"/>
              <a:cs typeface="+mj-cs"/>
            </a:endParaRPr>
          </a:p>
        </p:txBody>
      </p:sp>
      <p:pic>
        <p:nvPicPr>
          <p:cNvPr id="18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446" y="2625756"/>
            <a:ext cx="577123" cy="438057"/>
          </a:xfrm>
          <a:prstGeom prst="rect">
            <a:avLst/>
          </a:prstGeom>
          <a:noFill/>
          <a:ln w="9525">
            <a:noFill/>
            <a:miter lim="800000"/>
            <a:headEnd/>
            <a:tailEnd/>
          </a:ln>
        </p:spPr>
      </p:pic>
      <p:sp>
        <p:nvSpPr>
          <p:cNvPr id="184" name="Rectangle 183"/>
          <p:cNvSpPr/>
          <p:nvPr/>
        </p:nvSpPr>
        <p:spPr>
          <a:xfrm>
            <a:off x="107504" y="3003798"/>
            <a:ext cx="792088" cy="415498"/>
          </a:xfrm>
          <a:prstGeom prst="rect">
            <a:avLst/>
          </a:prstGeom>
        </p:spPr>
        <p:txBody>
          <a:bodyPr wrap="square">
            <a:spAutoFit/>
          </a:bodyPr>
          <a:lstStyle/>
          <a:p>
            <a:pPr algn="ctr"/>
            <a:r>
              <a:rPr lang="en-GB" sz="700" dirty="0" smtClean="0"/>
              <a:t>Unified Configuration</a:t>
            </a:r>
            <a:br>
              <a:rPr lang="en-GB" sz="700" dirty="0" smtClean="0"/>
            </a:br>
            <a:r>
              <a:rPr lang="en-GB" sz="700" dirty="0" smtClean="0"/>
              <a:t>Environment</a:t>
            </a:r>
            <a:endParaRPr lang="en-GB" sz="1600" dirty="0"/>
          </a:p>
        </p:txBody>
      </p:sp>
      <p:grpSp>
        <p:nvGrpSpPr>
          <p:cNvPr id="79" name="Group 185"/>
          <p:cNvGrpSpPr/>
          <p:nvPr/>
        </p:nvGrpSpPr>
        <p:grpSpPr>
          <a:xfrm>
            <a:off x="8460432" y="2895786"/>
            <a:ext cx="504058" cy="1512171"/>
            <a:chOff x="8100392" y="4077068"/>
            <a:chExt cx="504058" cy="2016228"/>
          </a:xfrm>
        </p:grpSpPr>
        <p:grpSp>
          <p:nvGrpSpPr>
            <p:cNvPr id="85" name="Group 98"/>
            <p:cNvGrpSpPr/>
            <p:nvPr/>
          </p:nvGrpSpPr>
          <p:grpSpPr>
            <a:xfrm>
              <a:off x="8100392" y="4077068"/>
              <a:ext cx="504058" cy="504072"/>
              <a:chOff x="1043608" y="4005064"/>
              <a:chExt cx="504058" cy="504072"/>
            </a:xfrm>
          </p:grpSpPr>
          <p:grpSp>
            <p:nvGrpSpPr>
              <p:cNvPr id="86" name="Group 31"/>
              <p:cNvGrpSpPr/>
              <p:nvPr/>
            </p:nvGrpSpPr>
            <p:grpSpPr>
              <a:xfrm>
                <a:off x="1043609" y="4221102"/>
                <a:ext cx="504057" cy="288034"/>
                <a:chOff x="1331640" y="4509120"/>
                <a:chExt cx="927720" cy="432049"/>
              </a:xfrm>
            </p:grpSpPr>
            <p:sp>
              <p:nvSpPr>
                <p:cNvPr id="198" name="Rectangle 6"/>
                <p:cNvSpPr>
                  <a:spLocks noChangeArrowheads="1"/>
                </p:cNvSpPr>
                <p:nvPr/>
              </p:nvSpPr>
              <p:spPr bwMode="auto">
                <a:xfrm>
                  <a:off x="1547664" y="4653137"/>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199"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00"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01"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196" name="Left-Right Arrow 195"/>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grpSp>
          <p:nvGrpSpPr>
            <p:cNvPr id="92" name="Group 146"/>
            <p:cNvGrpSpPr/>
            <p:nvPr/>
          </p:nvGrpSpPr>
          <p:grpSpPr>
            <a:xfrm>
              <a:off x="8172400" y="4653136"/>
              <a:ext cx="360040" cy="1440160"/>
              <a:chOff x="8172400" y="4653136"/>
              <a:chExt cx="360040" cy="1440160"/>
            </a:xfrm>
          </p:grpSpPr>
          <p:sp>
            <p:nvSpPr>
              <p:cNvPr id="190" name="Rectangle 6"/>
              <p:cNvSpPr>
                <a:spLocks noChangeArrowheads="1"/>
              </p:cNvSpPr>
              <p:nvPr/>
            </p:nvSpPr>
            <p:spPr bwMode="auto">
              <a:xfrm>
                <a:off x="8172400" y="4653136"/>
                <a:ext cx="360040" cy="679450"/>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SCADA</a:t>
                </a:r>
                <a:endParaRPr lang="en-GB" sz="800" dirty="0"/>
              </a:p>
            </p:txBody>
          </p:sp>
          <p:sp>
            <p:nvSpPr>
              <p:cNvPr id="192" name="Left-Right Arrow 191"/>
              <p:cNvSpPr/>
              <p:nvPr/>
            </p:nvSpPr>
            <p:spPr bwMode="auto">
              <a:xfrm rot="5400000">
                <a:off x="8248662" y="5337212"/>
                <a:ext cx="216024" cy="144016"/>
              </a:xfrm>
              <a:prstGeom prst="leftRightArrow">
                <a:avLst/>
              </a:prstGeom>
              <a:solidFill>
                <a:schemeClr val="bg1">
                  <a:lumMod val="75000"/>
                </a:schemeClr>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sp>
            <p:nvSpPr>
              <p:cNvPr id="193" name="Rectangle 6"/>
              <p:cNvSpPr>
                <a:spLocks noChangeArrowheads="1"/>
              </p:cNvSpPr>
              <p:nvPr/>
            </p:nvSpPr>
            <p:spPr bwMode="auto">
              <a:xfrm>
                <a:off x="8172400" y="5517232"/>
                <a:ext cx="360040" cy="576064"/>
              </a:xfrm>
              <a:prstGeom prst="roundRect">
                <a:avLst/>
              </a:prstGeom>
              <a:solidFill>
                <a:schemeClr val="bg1">
                  <a:lumMod val="75000"/>
                </a:schemeClr>
              </a:solidFill>
              <a:ln w="9525">
                <a:noFill/>
                <a:miter lim="800000"/>
                <a:headEnd/>
                <a:tailEnd/>
              </a:ln>
              <a:scene3d>
                <a:camera prst="orthographicFront"/>
                <a:lightRig rig="threePt" dir="t"/>
              </a:scene3d>
              <a:sp3d>
                <a:bevelT/>
              </a:sp3d>
            </p:spPr>
            <p:txBody>
              <a:bodyPr vert="vert270" wrap="square" lIns="36000" tIns="36000" rIns="36000" bIns="36000" numCol="1" anchor="ctr" anchorCtr="0" compatLnSpc="1">
                <a:prstTxWarp prst="textNoShape">
                  <a:avLst/>
                </a:prstTxWarp>
              </a:bodyPr>
              <a:lstStyle/>
              <a:p>
                <a:pPr algn="ctr"/>
                <a:r>
                  <a:rPr lang="en-GB" sz="800" dirty="0" smtClean="0"/>
                  <a:t>I/O System</a:t>
                </a:r>
                <a:endParaRPr lang="en-GB" sz="800" dirty="0"/>
              </a:p>
            </p:txBody>
          </p:sp>
        </p:grpSp>
      </p:grpSp>
      <p:cxnSp>
        <p:nvCxnSpPr>
          <p:cNvPr id="215" name="Straight Connector 214"/>
          <p:cNvCxnSpPr/>
          <p:nvPr/>
        </p:nvCxnSpPr>
        <p:spPr bwMode="auto">
          <a:xfrm rot="5400000" flipH="1" flipV="1">
            <a:off x="8660709" y="3289575"/>
            <a:ext cx="54009" cy="22514"/>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nvGrpSpPr>
          <p:cNvPr id="93" name="Group 260"/>
          <p:cNvGrpSpPr/>
          <p:nvPr/>
        </p:nvGrpSpPr>
        <p:grpSpPr>
          <a:xfrm>
            <a:off x="2575447" y="2895786"/>
            <a:ext cx="504058" cy="702078"/>
            <a:chOff x="827584" y="4077068"/>
            <a:chExt cx="504058" cy="936104"/>
          </a:xfrm>
        </p:grpSpPr>
        <p:grpSp>
          <p:nvGrpSpPr>
            <p:cNvPr id="99" name="Group 151"/>
            <p:cNvGrpSpPr/>
            <p:nvPr/>
          </p:nvGrpSpPr>
          <p:grpSpPr>
            <a:xfrm>
              <a:off x="827584" y="4077068"/>
              <a:ext cx="504058" cy="936104"/>
              <a:chOff x="827584" y="4077068"/>
              <a:chExt cx="504058" cy="936104"/>
            </a:xfrm>
          </p:grpSpPr>
          <p:grpSp>
            <p:nvGrpSpPr>
              <p:cNvPr id="100" name="Group 41"/>
              <p:cNvGrpSpPr/>
              <p:nvPr/>
            </p:nvGrpSpPr>
            <p:grpSpPr>
              <a:xfrm>
                <a:off x="827584" y="4077068"/>
                <a:ext cx="504058" cy="504056"/>
                <a:chOff x="1043608" y="4005064"/>
                <a:chExt cx="504058" cy="504056"/>
              </a:xfrm>
            </p:grpSpPr>
            <p:grpSp>
              <p:nvGrpSpPr>
                <p:cNvPr id="107" name="Group 31"/>
                <p:cNvGrpSpPr/>
                <p:nvPr/>
              </p:nvGrpSpPr>
              <p:grpSpPr>
                <a:xfrm>
                  <a:off x="1043609" y="4221088"/>
                  <a:ext cx="504057" cy="288032"/>
                  <a:chOff x="1331640" y="4509120"/>
                  <a:chExt cx="927720" cy="432048"/>
                </a:xfrm>
              </p:grpSpPr>
              <p:sp>
                <p:nvSpPr>
                  <p:cNvPr id="232"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234"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36"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37"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231" name="Left-Right Arrow 230"/>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sp>
            <p:nvSpPr>
              <p:cNvPr id="226" name="Rectangle 6"/>
              <p:cNvSpPr>
                <a:spLocks noChangeArrowheads="1"/>
              </p:cNvSpPr>
              <p:nvPr/>
            </p:nvSpPr>
            <p:spPr bwMode="auto">
              <a:xfrm>
                <a:off x="827584" y="4653136"/>
                <a:ext cx="504056" cy="360036"/>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High Density</a:t>
                </a:r>
              </a:p>
              <a:p>
                <a:pPr algn="ctr"/>
                <a:r>
                  <a:rPr lang="en-GB" sz="600" dirty="0" smtClean="0"/>
                  <a:t>I/O</a:t>
                </a:r>
                <a:endParaRPr lang="en-GB" sz="600" dirty="0"/>
              </a:p>
            </p:txBody>
          </p:sp>
        </p:grpSp>
        <p:cxnSp>
          <p:nvCxnSpPr>
            <p:cNvPr id="221" name="Straight Connector 220"/>
            <p:cNvCxnSpPr>
              <a:stCxn id="232" idx="2"/>
              <a:endCxn id="226" idx="0"/>
            </p:cNvCxnSpPr>
            <p:nvPr/>
          </p:nvCxnSpPr>
          <p:spPr bwMode="auto">
            <a:xfrm rot="5400000">
              <a:off x="1044746" y="4615991"/>
              <a:ext cx="72012" cy="2279"/>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grpSp>
        <p:nvGrpSpPr>
          <p:cNvPr id="108" name="Group 294"/>
          <p:cNvGrpSpPr/>
          <p:nvPr/>
        </p:nvGrpSpPr>
        <p:grpSpPr>
          <a:xfrm>
            <a:off x="5185170" y="2895786"/>
            <a:ext cx="571301" cy="655216"/>
            <a:chOff x="5091163" y="3861048"/>
            <a:chExt cx="571301" cy="873621"/>
          </a:xfrm>
        </p:grpSpPr>
        <p:grpSp>
          <p:nvGrpSpPr>
            <p:cNvPr id="110" name="Group 91"/>
            <p:cNvGrpSpPr/>
            <p:nvPr/>
          </p:nvGrpSpPr>
          <p:grpSpPr>
            <a:xfrm>
              <a:off x="5127886" y="3861048"/>
              <a:ext cx="504058" cy="504056"/>
              <a:chOff x="1043608" y="4005064"/>
              <a:chExt cx="504058" cy="504056"/>
            </a:xfrm>
          </p:grpSpPr>
          <p:grpSp>
            <p:nvGrpSpPr>
              <p:cNvPr id="112" name="Group 31"/>
              <p:cNvGrpSpPr/>
              <p:nvPr/>
            </p:nvGrpSpPr>
            <p:grpSpPr>
              <a:xfrm>
                <a:off x="1043609" y="4221088"/>
                <a:ext cx="504057" cy="288032"/>
                <a:chOff x="1331640" y="4509120"/>
                <a:chExt cx="927720" cy="432048"/>
              </a:xfrm>
            </p:grpSpPr>
            <p:sp>
              <p:nvSpPr>
                <p:cNvPr id="166"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167"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168"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169"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165" name="Left-Right Arrow 164"/>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cxnSp>
          <p:nvCxnSpPr>
            <p:cNvPr id="171" name="Straight Connector 170"/>
            <p:cNvCxnSpPr/>
            <p:nvPr/>
          </p:nvCxnSpPr>
          <p:spPr bwMode="auto">
            <a:xfrm rot="5400000">
              <a:off x="5332859" y="4395208"/>
              <a:ext cx="72012" cy="2279"/>
            </a:xfrm>
            <a:prstGeom prst="line">
              <a:avLst/>
            </a:prstGeom>
            <a:solidFill>
              <a:schemeClr val="accent1"/>
            </a:solidFill>
            <a:ln w="9525" cap="flat" cmpd="sng" algn="ctr">
              <a:solidFill>
                <a:srgbClr val="C3D603"/>
              </a:solidFill>
              <a:prstDash val="solid"/>
              <a:round/>
              <a:headEnd type="none" w="med" len="med"/>
              <a:tailEnd type="none" w="med" len="med"/>
            </a:ln>
            <a:effectLst/>
          </p:spPr>
        </p:cxnSp>
        <p:sp>
          <p:nvSpPr>
            <p:cNvPr id="284" name="Rectangle 6"/>
            <p:cNvSpPr>
              <a:spLocks noChangeArrowheads="1"/>
            </p:cNvSpPr>
            <p:nvPr/>
          </p:nvSpPr>
          <p:spPr bwMode="auto">
            <a:xfrm>
              <a:off x="5091163" y="4446637"/>
              <a:ext cx="571301" cy="288032"/>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Other I/O ?</a:t>
              </a:r>
              <a:endParaRPr lang="en-GB" sz="600" dirty="0"/>
            </a:p>
          </p:txBody>
        </p:sp>
      </p:grpSp>
      <p:grpSp>
        <p:nvGrpSpPr>
          <p:cNvPr id="113" name="Group 293"/>
          <p:cNvGrpSpPr/>
          <p:nvPr/>
        </p:nvGrpSpPr>
        <p:grpSpPr>
          <a:xfrm>
            <a:off x="3615262" y="2895786"/>
            <a:ext cx="1871664" cy="1620855"/>
            <a:chOff x="3307606" y="3861048"/>
            <a:chExt cx="1871664" cy="2161140"/>
          </a:xfrm>
        </p:grpSpPr>
        <p:grpSp>
          <p:nvGrpSpPr>
            <p:cNvPr id="114" name="Group 262"/>
            <p:cNvGrpSpPr/>
            <p:nvPr/>
          </p:nvGrpSpPr>
          <p:grpSpPr>
            <a:xfrm>
              <a:off x="3884721" y="3861048"/>
              <a:ext cx="646360" cy="895615"/>
              <a:chOff x="3565600" y="3861048"/>
              <a:chExt cx="646360" cy="895615"/>
            </a:xfrm>
          </p:grpSpPr>
          <p:pic>
            <p:nvPicPr>
              <p:cNvPr id="10343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3565600" y="4283868"/>
                <a:ext cx="231126" cy="472795"/>
              </a:xfrm>
              <a:prstGeom prst="rect">
                <a:avLst/>
              </a:prstGeom>
              <a:noFill/>
              <a:ln w="9525">
                <a:noFill/>
                <a:miter lim="800000"/>
                <a:headEnd/>
                <a:tailEnd/>
              </a:ln>
            </p:spPr>
          </p:pic>
          <p:grpSp>
            <p:nvGrpSpPr>
              <p:cNvPr id="115" name="Group 56"/>
              <p:cNvGrpSpPr/>
              <p:nvPr/>
            </p:nvGrpSpPr>
            <p:grpSpPr>
              <a:xfrm>
                <a:off x="3707904" y="3861048"/>
                <a:ext cx="504056" cy="504056"/>
                <a:chOff x="1043608" y="4005064"/>
                <a:chExt cx="504056" cy="504056"/>
              </a:xfrm>
            </p:grpSpPr>
            <p:grpSp>
              <p:nvGrpSpPr>
                <p:cNvPr id="116" name="Group 31"/>
                <p:cNvGrpSpPr/>
                <p:nvPr/>
              </p:nvGrpSpPr>
              <p:grpSpPr>
                <a:xfrm>
                  <a:off x="1043609" y="4221088"/>
                  <a:ext cx="504057" cy="288032"/>
                  <a:chOff x="1331640" y="4509120"/>
                  <a:chExt cx="927720" cy="432048"/>
                </a:xfrm>
              </p:grpSpPr>
              <p:sp>
                <p:nvSpPr>
                  <p:cNvPr id="60"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IM</a:t>
                    </a:r>
                    <a:endParaRPr lang="en-GB" sz="600" dirty="0"/>
                  </a:p>
                </p:txBody>
              </p:sp>
              <p:sp>
                <p:nvSpPr>
                  <p:cNvPr id="61" name="Rectangle 6"/>
                  <p:cNvSpPr>
                    <a:spLocks noChangeArrowheads="1"/>
                  </p:cNvSpPr>
                  <p:nvPr/>
                </p:nvSpPr>
                <p:spPr bwMode="auto">
                  <a:xfrm>
                    <a:off x="1547664" y="4509120"/>
                    <a:ext cx="504056" cy="144016"/>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62"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63"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59" name="Left-Right Arrow 58"/>
                <p:cNvSpPr/>
                <p:nvPr/>
              </p:nvSpPr>
              <p:spPr bwMode="auto">
                <a:xfrm rot="5400000">
                  <a:off x="1007604" y="4041068"/>
                  <a:ext cx="216024" cy="144016"/>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endParaRPr>
                </a:p>
              </p:txBody>
            </p:sp>
          </p:grpSp>
          <p:sp>
            <p:nvSpPr>
              <p:cNvPr id="241" name="Rectangle 6"/>
              <p:cNvSpPr>
                <a:spLocks noChangeArrowheads="1"/>
              </p:cNvSpPr>
              <p:nvPr/>
            </p:nvSpPr>
            <p:spPr bwMode="auto">
              <a:xfrm>
                <a:off x="3798093" y="4451395"/>
                <a:ext cx="328614" cy="168230"/>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MTU</a:t>
                </a:r>
                <a:endParaRPr lang="en-GB" sz="600" dirty="0"/>
              </a:p>
            </p:txBody>
          </p:sp>
          <p:cxnSp>
            <p:nvCxnSpPr>
              <p:cNvPr id="259" name="Elbow Connector 258"/>
              <p:cNvCxnSpPr>
                <a:stCxn id="60" idx="2"/>
                <a:endCxn id="241" idx="0"/>
              </p:cNvCxnSpPr>
              <p:nvPr/>
            </p:nvCxnSpPr>
            <p:spPr bwMode="auto">
              <a:xfrm rot="16200000" flipH="1">
                <a:off x="3919160" y="4408154"/>
                <a:ext cx="86291" cy="189"/>
              </a:xfrm>
              <a:prstGeom prst="bentConnector3">
                <a:avLst>
                  <a:gd name="adj1" fmla="val 50000"/>
                </a:avLst>
              </a:prstGeom>
              <a:solidFill>
                <a:schemeClr val="accent1"/>
              </a:solidFill>
              <a:ln w="9525" cap="flat" cmpd="sng" algn="ctr">
                <a:solidFill>
                  <a:srgbClr val="C3D603"/>
                </a:solidFill>
                <a:prstDash val="solid"/>
                <a:round/>
                <a:headEnd type="none" w="med" len="med"/>
                <a:tailEnd type="none" w="med" len="med"/>
              </a:ln>
              <a:effectLst/>
            </p:spPr>
          </p:cxnSp>
        </p:grpSp>
        <p:grpSp>
          <p:nvGrpSpPr>
            <p:cNvPr id="117" name="Group 288"/>
            <p:cNvGrpSpPr/>
            <p:nvPr/>
          </p:nvGrpSpPr>
          <p:grpSpPr>
            <a:xfrm>
              <a:off x="3307606" y="5298297"/>
              <a:ext cx="1871664" cy="723891"/>
              <a:chOff x="2769387" y="5231615"/>
              <a:chExt cx="1871664" cy="723891"/>
            </a:xfrm>
          </p:grpSpPr>
          <p:grpSp>
            <p:nvGrpSpPr>
              <p:cNvPr id="118" name="Group 238"/>
              <p:cNvGrpSpPr/>
              <p:nvPr/>
            </p:nvGrpSpPr>
            <p:grpSpPr>
              <a:xfrm>
                <a:off x="2769387" y="5231615"/>
                <a:ext cx="719139" cy="723891"/>
                <a:chOff x="3467093" y="5262573"/>
                <a:chExt cx="719139" cy="723891"/>
              </a:xfrm>
            </p:grpSpPr>
            <p:grpSp>
              <p:nvGrpSpPr>
                <p:cNvPr id="123" name="Group 262"/>
                <p:cNvGrpSpPr/>
                <p:nvPr/>
              </p:nvGrpSpPr>
              <p:grpSpPr>
                <a:xfrm>
                  <a:off x="3614931" y="5359536"/>
                  <a:ext cx="571301" cy="626928"/>
                  <a:chOff x="2100115" y="4293096"/>
                  <a:chExt cx="571301" cy="626928"/>
                </a:xfrm>
              </p:grpSpPr>
              <p:grpSp>
                <p:nvGrpSpPr>
                  <p:cNvPr id="124" name="Group 153"/>
                  <p:cNvGrpSpPr/>
                  <p:nvPr/>
                </p:nvGrpSpPr>
                <p:grpSpPr>
                  <a:xfrm>
                    <a:off x="2100115" y="4293096"/>
                    <a:ext cx="571301" cy="626928"/>
                    <a:chOff x="2316139" y="4293092"/>
                    <a:chExt cx="571301" cy="626928"/>
                  </a:xfrm>
                </p:grpSpPr>
                <p:grpSp>
                  <p:nvGrpSpPr>
                    <p:cNvPr id="125" name="Group 31"/>
                    <p:cNvGrpSpPr/>
                    <p:nvPr/>
                  </p:nvGrpSpPr>
                  <p:grpSpPr>
                    <a:xfrm>
                      <a:off x="2347753" y="4293092"/>
                      <a:ext cx="504057" cy="288032"/>
                      <a:chOff x="1331640" y="4509120"/>
                      <a:chExt cx="927720" cy="432048"/>
                    </a:xfrm>
                  </p:grpSpPr>
                  <p:sp>
                    <p:nvSpPr>
                      <p:cNvPr id="227"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R-IM</a:t>
                        </a:r>
                        <a:endParaRPr lang="en-GB" sz="600" dirty="0"/>
                      </a:p>
                    </p:txBody>
                  </p:sp>
                  <p:sp>
                    <p:nvSpPr>
                      <p:cNvPr id="228" name="Rectangle 6"/>
                      <p:cNvSpPr>
                        <a:spLocks noChangeArrowheads="1"/>
                      </p:cNvSpPr>
                      <p:nvPr/>
                    </p:nvSpPr>
                    <p:spPr bwMode="auto">
                      <a:xfrm>
                        <a:off x="1547664" y="4509120"/>
                        <a:ext cx="504056" cy="144017"/>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29"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30"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218" name="Rectangle 6"/>
                    <p:cNvSpPr>
                      <a:spLocks noChangeArrowheads="1"/>
                    </p:cNvSpPr>
                    <p:nvPr/>
                  </p:nvSpPr>
                  <p:spPr bwMode="auto">
                    <a:xfrm>
                      <a:off x="2316139" y="4653136"/>
                      <a:ext cx="571301" cy="266884"/>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Various I/O</a:t>
                      </a:r>
                      <a:endParaRPr lang="en-GB" sz="600" dirty="0"/>
                    </a:p>
                  </p:txBody>
                </p:sp>
              </p:grpSp>
              <p:cxnSp>
                <p:nvCxnSpPr>
                  <p:cNvPr id="216" name="Straight Connector 215"/>
                  <p:cNvCxnSpPr>
                    <a:stCxn id="227" idx="2"/>
                    <a:endCxn id="218" idx="0"/>
                  </p:cNvCxnSpPr>
                  <p:nvPr/>
                </p:nvCxnSpPr>
                <p:spPr bwMode="auto">
                  <a:xfrm rot="5400000">
                    <a:off x="2349895" y="4617000"/>
                    <a:ext cx="72012" cy="269"/>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pic>
              <p:nvPicPr>
                <p:cNvPr id="23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3467093" y="5262573"/>
                  <a:ext cx="183265" cy="374889"/>
                </a:xfrm>
                <a:prstGeom prst="rect">
                  <a:avLst/>
                </a:prstGeom>
                <a:noFill/>
                <a:ln w="9525">
                  <a:noFill/>
                  <a:miter lim="800000"/>
                  <a:headEnd/>
                  <a:tailEnd/>
                </a:ln>
              </p:spPr>
            </p:pic>
          </p:grpSp>
          <p:grpSp>
            <p:nvGrpSpPr>
              <p:cNvPr id="126" name="Group 264"/>
              <p:cNvGrpSpPr/>
              <p:nvPr/>
            </p:nvGrpSpPr>
            <p:grpSpPr>
              <a:xfrm>
                <a:off x="3921912" y="5231615"/>
                <a:ext cx="719139" cy="723891"/>
                <a:chOff x="3467093" y="5262573"/>
                <a:chExt cx="719139" cy="723891"/>
              </a:xfrm>
            </p:grpSpPr>
            <p:grpSp>
              <p:nvGrpSpPr>
                <p:cNvPr id="131" name="Group 262"/>
                <p:cNvGrpSpPr/>
                <p:nvPr/>
              </p:nvGrpSpPr>
              <p:grpSpPr>
                <a:xfrm>
                  <a:off x="3614931" y="5359536"/>
                  <a:ext cx="571301" cy="626928"/>
                  <a:chOff x="2100115" y="4293096"/>
                  <a:chExt cx="571301" cy="626928"/>
                </a:xfrm>
              </p:grpSpPr>
              <p:grpSp>
                <p:nvGrpSpPr>
                  <p:cNvPr id="134" name="Group 153"/>
                  <p:cNvGrpSpPr/>
                  <p:nvPr/>
                </p:nvGrpSpPr>
                <p:grpSpPr>
                  <a:xfrm>
                    <a:off x="2100115" y="4293096"/>
                    <a:ext cx="571301" cy="626928"/>
                    <a:chOff x="2316139" y="4293092"/>
                    <a:chExt cx="571301" cy="626928"/>
                  </a:xfrm>
                </p:grpSpPr>
                <p:grpSp>
                  <p:nvGrpSpPr>
                    <p:cNvPr id="135" name="Group 31"/>
                    <p:cNvGrpSpPr/>
                    <p:nvPr/>
                  </p:nvGrpSpPr>
                  <p:grpSpPr>
                    <a:xfrm>
                      <a:off x="2347753" y="4293092"/>
                      <a:ext cx="504057" cy="288032"/>
                      <a:chOff x="1331640" y="4509120"/>
                      <a:chExt cx="927720" cy="432048"/>
                    </a:xfrm>
                  </p:grpSpPr>
                  <p:sp>
                    <p:nvSpPr>
                      <p:cNvPr id="279" name="Rectangle 6"/>
                      <p:cNvSpPr>
                        <a:spLocks noChangeArrowheads="1"/>
                      </p:cNvSpPr>
                      <p:nvPr/>
                    </p:nvSpPr>
                    <p:spPr bwMode="auto">
                      <a:xfrm>
                        <a:off x="1547664" y="4653136"/>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R-IM</a:t>
                        </a:r>
                        <a:endParaRPr lang="en-GB" sz="600" dirty="0"/>
                      </a:p>
                    </p:txBody>
                  </p:sp>
                  <p:sp>
                    <p:nvSpPr>
                      <p:cNvPr id="280" name="Rectangle 6"/>
                      <p:cNvSpPr>
                        <a:spLocks noChangeArrowheads="1"/>
                      </p:cNvSpPr>
                      <p:nvPr/>
                    </p:nvSpPr>
                    <p:spPr bwMode="auto">
                      <a:xfrm>
                        <a:off x="1547664" y="4509120"/>
                        <a:ext cx="504056" cy="144017"/>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81" name="Rectangle 6"/>
                      <p:cNvSpPr>
                        <a:spLocks noChangeArrowheads="1"/>
                      </p:cNvSpPr>
                      <p:nvPr/>
                    </p:nvSpPr>
                    <p:spPr bwMode="auto">
                      <a:xfrm>
                        <a:off x="133164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sp>
                    <p:nvSpPr>
                      <p:cNvPr id="282" name="Rectangle 6"/>
                      <p:cNvSpPr>
                        <a:spLocks noChangeArrowheads="1"/>
                      </p:cNvSpPr>
                      <p:nvPr/>
                    </p:nvSpPr>
                    <p:spPr bwMode="auto">
                      <a:xfrm>
                        <a:off x="2051720" y="4509120"/>
                        <a:ext cx="207640"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endParaRPr lang="en-GB" sz="900" dirty="0"/>
                      </a:p>
                    </p:txBody>
                  </p:sp>
                </p:grpSp>
                <p:sp>
                  <p:nvSpPr>
                    <p:cNvPr id="276" name="Rectangle 6"/>
                    <p:cNvSpPr>
                      <a:spLocks noChangeArrowheads="1"/>
                    </p:cNvSpPr>
                    <p:nvPr/>
                  </p:nvSpPr>
                  <p:spPr bwMode="auto">
                    <a:xfrm>
                      <a:off x="2316139" y="4653136"/>
                      <a:ext cx="571301" cy="266884"/>
                    </a:xfrm>
                    <a:prstGeom prst="round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600" dirty="0" smtClean="0"/>
                        <a:t>Various I/O</a:t>
                      </a:r>
                      <a:endParaRPr lang="en-GB" sz="600" dirty="0"/>
                    </a:p>
                  </p:txBody>
                </p:sp>
              </p:grpSp>
              <p:cxnSp>
                <p:nvCxnSpPr>
                  <p:cNvPr id="272" name="Straight Connector 271"/>
                  <p:cNvCxnSpPr>
                    <a:stCxn id="279" idx="2"/>
                    <a:endCxn id="276" idx="0"/>
                  </p:cNvCxnSpPr>
                  <p:nvPr/>
                </p:nvCxnSpPr>
                <p:spPr bwMode="auto">
                  <a:xfrm rot="5400000">
                    <a:off x="2349895" y="4617000"/>
                    <a:ext cx="72012" cy="269"/>
                  </a:xfrm>
                  <a:prstGeom prst="line">
                    <a:avLst/>
                  </a:prstGeom>
                  <a:solidFill>
                    <a:schemeClr val="accent1"/>
                  </a:solidFill>
                  <a:ln w="9525" cap="flat" cmpd="sng" algn="ctr">
                    <a:solidFill>
                      <a:srgbClr val="C3D603"/>
                    </a:solidFill>
                    <a:prstDash val="solid"/>
                    <a:round/>
                    <a:headEnd type="none" w="med" len="med"/>
                    <a:tailEnd type="none" w="med" len="med"/>
                  </a:ln>
                  <a:effectLst/>
                </p:spPr>
              </p:cxnSp>
            </p:grpSp>
            <p:pic>
              <p:nvPicPr>
                <p:cNvPr id="269"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3467093" y="5262573"/>
                  <a:ext cx="183265" cy="374889"/>
                </a:xfrm>
                <a:prstGeom prst="rect">
                  <a:avLst/>
                </a:prstGeom>
                <a:noFill/>
                <a:ln w="9525">
                  <a:noFill/>
                  <a:miter lim="800000"/>
                  <a:headEnd/>
                  <a:tailEnd/>
                </a:ln>
              </p:spPr>
            </p:pic>
          </p:grpSp>
          <p:cxnSp>
            <p:nvCxnSpPr>
              <p:cNvPr id="286" name="Straight Connector 285"/>
              <p:cNvCxnSpPr>
                <a:endCxn id="269" idx="3"/>
              </p:cNvCxnSpPr>
              <p:nvPr/>
            </p:nvCxnSpPr>
            <p:spPr bwMode="auto">
              <a:xfrm>
                <a:off x="3490913" y="5419060"/>
                <a:ext cx="430999" cy="0"/>
              </a:xfrm>
              <a:prstGeom prst="line">
                <a:avLst/>
              </a:prstGeom>
              <a:solidFill>
                <a:schemeClr val="accent1"/>
              </a:solidFill>
              <a:ln w="31750" cap="flat" cmpd="sng" algn="ctr">
                <a:solidFill>
                  <a:schemeClr val="tx1"/>
                </a:solidFill>
                <a:prstDash val="sysDot"/>
                <a:round/>
                <a:headEnd type="none" w="med" len="med"/>
                <a:tailEnd type="none" w="med" len="med"/>
              </a:ln>
              <a:effectLst/>
            </p:spPr>
          </p:cxnSp>
        </p:grpSp>
        <p:sp>
          <p:nvSpPr>
            <p:cNvPr id="290" name="Lightning Bolt 289"/>
            <p:cNvSpPr/>
            <p:nvPr/>
          </p:nvSpPr>
          <p:spPr bwMode="auto">
            <a:xfrm rot="20007047">
              <a:off x="4214506" y="4652222"/>
              <a:ext cx="141554" cy="753064"/>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1" name="Lightning Bolt 290"/>
            <p:cNvSpPr/>
            <p:nvPr/>
          </p:nvSpPr>
          <p:spPr bwMode="auto">
            <a:xfrm rot="2606404">
              <a:off x="3571570" y="4618885"/>
              <a:ext cx="141554" cy="753064"/>
            </a:xfrm>
            <a:prstGeom prst="lightningBol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42" name="Title 1"/>
          <p:cNvSpPr txBox="1">
            <a:spLocks/>
          </p:cNvSpPr>
          <p:nvPr/>
        </p:nvSpPr>
        <p:spPr bwMode="auto">
          <a:xfrm>
            <a:off x="187351" y="3607641"/>
            <a:ext cx="2591944" cy="37515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747678"/>
                </a:solidFill>
                <a:effectLst/>
                <a:uLnTx/>
                <a:uFillTx/>
                <a:latin typeface="+mj-lt"/>
                <a:ea typeface="+mj-ea"/>
                <a:cs typeface="+mj-cs"/>
              </a:rPr>
              <a:t>Minimum Velocity</a:t>
            </a:r>
            <a:r>
              <a:rPr kumimoji="0" lang="en-US" sz="3200" b="0" i="0" u="none" strike="noStrike" kern="0" cap="none" spc="0" normalizeH="0" baseline="0" noProof="0" dirty="0" smtClean="0">
                <a:ln>
                  <a:noFill/>
                </a:ln>
                <a:solidFill>
                  <a:srgbClr val="747678"/>
                </a:solidFill>
                <a:effectLst/>
                <a:uLnTx/>
                <a:uFillTx/>
                <a:latin typeface="+mj-lt"/>
                <a:ea typeface="+mj-ea"/>
                <a:cs typeface="+mj-cs"/>
              </a:rPr>
              <a:t/>
            </a:r>
            <a:br>
              <a:rPr kumimoji="0" lang="en-US" sz="3200" b="0" i="0" u="none" strike="noStrike" kern="0" cap="none" spc="0" normalizeH="0" baseline="0" noProof="0" dirty="0" smtClean="0">
                <a:ln>
                  <a:noFill/>
                </a:ln>
                <a:solidFill>
                  <a:srgbClr val="747678"/>
                </a:solidFill>
                <a:effectLst/>
                <a:uLnTx/>
                <a:uFillTx/>
                <a:latin typeface="+mj-lt"/>
                <a:ea typeface="+mj-ea"/>
                <a:cs typeface="+mj-cs"/>
              </a:rPr>
            </a:br>
            <a:endParaRPr kumimoji="0" lang="en-GB" sz="3200" b="0" i="0" u="none" strike="noStrike" kern="0" cap="none" spc="0" normalizeH="0" baseline="0" noProof="0" dirty="0">
              <a:ln>
                <a:noFill/>
              </a:ln>
              <a:solidFill>
                <a:srgbClr val="747678"/>
              </a:solidFill>
              <a:effectLst/>
              <a:uLnTx/>
              <a:uFillTx/>
              <a:latin typeface="+mj-lt"/>
              <a:ea typeface="+mj-ea"/>
              <a:cs typeface="+mj-cs"/>
            </a:endParaRPr>
          </a:p>
        </p:txBody>
      </p:sp>
      <p:sp>
        <p:nvSpPr>
          <p:cNvPr id="253" name="Title 1"/>
          <p:cNvSpPr txBox="1">
            <a:spLocks/>
          </p:cNvSpPr>
          <p:nvPr/>
        </p:nvSpPr>
        <p:spPr bwMode="auto">
          <a:xfrm>
            <a:off x="327719" y="3892198"/>
            <a:ext cx="2087677" cy="25853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47678"/>
                </a:solidFill>
                <a:effectLst/>
                <a:uLnTx/>
                <a:uFillTx/>
                <a:latin typeface="+mj-lt"/>
                <a:ea typeface="+mj-ea"/>
                <a:cs typeface="+mj-cs"/>
              </a:rPr>
              <a:t>Up to 5K points per process cell</a:t>
            </a:r>
            <a:endParaRPr kumimoji="0" lang="en-GB" sz="3200" b="0" i="0" u="none" strike="noStrike" kern="0" cap="none" spc="0" normalizeH="0" baseline="0" noProof="0" dirty="0">
              <a:ln>
                <a:noFill/>
              </a:ln>
              <a:solidFill>
                <a:srgbClr val="747678"/>
              </a:solidFill>
              <a:effectLst/>
              <a:uLnTx/>
              <a:uFillTx/>
              <a:latin typeface="+mj-lt"/>
              <a:ea typeface="+mj-ea"/>
              <a:cs typeface="+mj-cs"/>
            </a:endParaRPr>
          </a:p>
        </p:txBody>
      </p:sp>
      <p:grpSp>
        <p:nvGrpSpPr>
          <p:cNvPr id="140" name="Group 134"/>
          <p:cNvGrpSpPr/>
          <p:nvPr/>
        </p:nvGrpSpPr>
        <p:grpSpPr>
          <a:xfrm>
            <a:off x="166964" y="3675189"/>
            <a:ext cx="2213811" cy="785060"/>
            <a:chOff x="613629" y="5301208"/>
            <a:chExt cx="1438091" cy="432048"/>
          </a:xfrm>
        </p:grpSpPr>
        <p:sp>
          <p:nvSpPr>
            <p:cNvPr id="136"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I/O Personality</a:t>
              </a:r>
              <a:endParaRPr lang="en-GB" sz="800" dirty="0"/>
            </a:p>
          </p:txBody>
        </p:sp>
        <p:sp>
          <p:nvSpPr>
            <p:cNvPr id="137"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Display Optional</a:t>
              </a:r>
              <a:endParaRPr lang="en-GB" sz="800" dirty="0"/>
            </a:p>
          </p:txBody>
        </p:sp>
        <p:sp>
          <p:nvSpPr>
            <p:cNvPr id="138" name="Rectangle 137"/>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b="1" dirty="0" smtClean="0"/>
                <a:t>CPU</a:t>
              </a:r>
              <a:endParaRPr lang="en-GB" sz="800" b="1" dirty="0"/>
            </a:p>
          </p:txBody>
        </p:sp>
        <p:sp>
          <p:nvSpPr>
            <p:cNvPr id="139"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Comms Personality</a:t>
              </a:r>
              <a:endParaRPr lang="en-GB" sz="800" dirty="0"/>
            </a:p>
          </p:txBody>
        </p:sp>
      </p:grpSp>
      <p:sp>
        <p:nvSpPr>
          <p:cNvPr id="255" name="Left-Right Arrow 254"/>
          <p:cNvSpPr/>
          <p:nvPr/>
        </p:nvSpPr>
        <p:spPr bwMode="auto">
          <a:xfrm>
            <a:off x="667526" y="2685779"/>
            <a:ext cx="8208912" cy="270030"/>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Spinal Cord –</a:t>
            </a:r>
            <a:r>
              <a:rPr kumimoji="0" lang="en-GB" sz="900" b="0" i="0" u="none" strike="noStrike" cap="none" normalizeH="0" dirty="0" smtClean="0">
                <a:ln>
                  <a:noFill/>
                </a:ln>
                <a:solidFill>
                  <a:schemeClr val="tx1"/>
                </a:solidFill>
                <a:effectLst/>
                <a:latin typeface="Arial" pitchFamily="34" charset="0"/>
              </a:rPr>
              <a:t> </a:t>
            </a:r>
            <a:r>
              <a:rPr kumimoji="0" lang="en-GB" sz="900" b="0" i="0" u="none" strike="noStrike" cap="none" normalizeH="0" baseline="0" dirty="0" smtClean="0">
                <a:ln>
                  <a:noFill/>
                </a:ln>
                <a:solidFill>
                  <a:schemeClr val="tx1"/>
                </a:solidFill>
                <a:effectLst/>
                <a:latin typeface="Arial" pitchFamily="34" charset="0"/>
              </a:rPr>
              <a:t>High-Speed Control &amp; I/O Network</a:t>
            </a:r>
          </a:p>
        </p:txBody>
      </p:sp>
      <p:sp>
        <p:nvSpPr>
          <p:cNvPr id="239" name="Rounded Rectangle 238"/>
          <p:cNvSpPr/>
          <p:nvPr/>
        </p:nvSpPr>
        <p:spPr bwMode="auto">
          <a:xfrm>
            <a:off x="68544" y="96822"/>
            <a:ext cx="8964488" cy="4428492"/>
          </a:xfrm>
          <a:prstGeom prst="roundRect">
            <a:avLst/>
          </a:prstGeom>
          <a:solidFill>
            <a:schemeClr val="bg1">
              <a:lumMod val="85000"/>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467542" y="249493"/>
            <a:ext cx="6461912" cy="369332"/>
          </a:xfrm>
        </p:spPr>
        <p:txBody>
          <a:bodyPr/>
          <a:lstStyle/>
          <a:p>
            <a:pPr lvl="0"/>
            <a:r>
              <a:rPr lang="en-US" dirty="0" smtClean="0"/>
              <a:t>Imagine Instead…</a:t>
            </a:r>
            <a:endParaRPr lang="en-GB" dirty="0"/>
          </a:p>
        </p:txBody>
      </p:sp>
      <p:sp>
        <p:nvSpPr>
          <p:cNvPr id="256" name="Left-Right Arrow 255"/>
          <p:cNvSpPr/>
          <p:nvPr/>
        </p:nvSpPr>
        <p:spPr bwMode="auto">
          <a:xfrm>
            <a:off x="690830" y="2679052"/>
            <a:ext cx="8208912" cy="270030"/>
          </a:xfrm>
          <a:prstGeom prst="leftRightArrow">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Arial" pitchFamily="34" charset="0"/>
              </a:rPr>
              <a:t>Spinal Cord –</a:t>
            </a:r>
            <a:r>
              <a:rPr kumimoji="0" lang="en-GB" sz="900" b="0" i="0" u="none" strike="noStrike" cap="none" normalizeH="0" dirty="0" smtClean="0">
                <a:ln>
                  <a:noFill/>
                </a:ln>
                <a:solidFill>
                  <a:schemeClr val="bg1"/>
                </a:solidFill>
                <a:effectLst/>
                <a:latin typeface="Arial" pitchFamily="34" charset="0"/>
              </a:rPr>
              <a:t> </a:t>
            </a:r>
            <a:r>
              <a:rPr kumimoji="0" lang="en-GB" sz="900" b="0" i="0" u="none" strike="noStrike" cap="none" normalizeH="0" baseline="0" dirty="0" smtClean="0">
                <a:ln>
                  <a:noFill/>
                </a:ln>
                <a:solidFill>
                  <a:schemeClr val="bg1"/>
                </a:solidFill>
                <a:effectLst/>
                <a:latin typeface="Arial" pitchFamily="34" charset="0"/>
              </a:rPr>
              <a:t>High-Speed Control &amp; I/O Network</a:t>
            </a:r>
          </a:p>
        </p:txBody>
      </p:sp>
      <p:sp>
        <p:nvSpPr>
          <p:cNvPr id="257" name="TextBox 256"/>
          <p:cNvSpPr txBox="1"/>
          <p:nvPr/>
        </p:nvSpPr>
        <p:spPr>
          <a:xfrm>
            <a:off x="697849" y="2334883"/>
            <a:ext cx="8007320" cy="369332"/>
          </a:xfrm>
          <a:prstGeom prst="rect">
            <a:avLst/>
          </a:prstGeom>
          <a:solidFill>
            <a:schemeClr val="bg1"/>
          </a:solidFill>
        </p:spPr>
        <p:txBody>
          <a:bodyPr wrap="none" rtlCol="0">
            <a:spAutoFit/>
          </a:bodyPr>
          <a:lstStyle/>
          <a:p>
            <a:r>
              <a:rPr lang="en-US" dirty="0" smtClean="0"/>
              <a:t>1. </a:t>
            </a:r>
            <a:r>
              <a:rPr lang="en-US" dirty="0"/>
              <a:t>Reduce CCF to the granularity of one, $3, and size of postage </a:t>
            </a:r>
            <a:r>
              <a:rPr lang="en-US" dirty="0" smtClean="0"/>
              <a:t>stamp: CPS</a:t>
            </a:r>
            <a:endParaRPr lang="en-US" dirty="0"/>
          </a:p>
        </p:txBody>
      </p:sp>
      <p:sp>
        <p:nvSpPr>
          <p:cNvPr id="309" name="Cloud Callout 308"/>
          <p:cNvSpPr/>
          <p:nvPr/>
        </p:nvSpPr>
        <p:spPr bwMode="auto">
          <a:xfrm>
            <a:off x="1244077" y="2645212"/>
            <a:ext cx="6942492" cy="346064"/>
          </a:xfrm>
          <a:prstGeom prst="cloudCallout">
            <a:avLst>
              <a:gd name="adj1" fmla="val -14982"/>
              <a:gd name="adj2" fmla="val 44574"/>
            </a:avLst>
          </a:prstGeom>
          <a:solidFill>
            <a:schemeClr val="accent1"/>
          </a:solidFill>
          <a:ln w="9525" cap="flat" cmpd="sng" algn="ctr">
            <a:solidFill>
              <a:srgbClr val="C3D60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GB" sz="1000" dirty="0" smtClean="0">
                <a:solidFill>
                  <a:schemeClr val="bg1"/>
                </a:solidFill>
                <a:latin typeface="Arial" pitchFamily="34" charset="0"/>
              </a:rPr>
              <a:t>Equipment fog– High-Speed communications Network – meshed together</a:t>
            </a:r>
          </a:p>
        </p:txBody>
      </p:sp>
      <p:sp>
        <p:nvSpPr>
          <p:cNvPr id="323" name="TextBox 322"/>
          <p:cNvSpPr txBox="1"/>
          <p:nvPr/>
        </p:nvSpPr>
        <p:spPr>
          <a:xfrm>
            <a:off x="957431" y="3042247"/>
            <a:ext cx="8039380" cy="646331"/>
          </a:xfrm>
          <a:prstGeom prst="rect">
            <a:avLst/>
          </a:prstGeom>
          <a:solidFill>
            <a:schemeClr val="bg1"/>
          </a:solidFill>
        </p:spPr>
        <p:txBody>
          <a:bodyPr wrap="none" rtlCol="0">
            <a:spAutoFit/>
          </a:bodyPr>
          <a:lstStyle/>
          <a:p>
            <a:r>
              <a:rPr lang="en-US" dirty="0" smtClean="0"/>
              <a:t>2. </a:t>
            </a:r>
            <a:r>
              <a:rPr lang="en-US" dirty="0"/>
              <a:t>Low-level "fog" of communications "clinging" to the </a:t>
            </a:r>
            <a:r>
              <a:rPr lang="en-US" dirty="0" smtClean="0"/>
              <a:t>equipment via meshing</a:t>
            </a:r>
          </a:p>
          <a:p>
            <a:r>
              <a:rPr lang="en-US" dirty="0"/>
              <a:t>	</a:t>
            </a:r>
            <a:r>
              <a:rPr lang="en-US" dirty="0" smtClean="0"/>
              <a:t>		   </a:t>
            </a:r>
            <a:r>
              <a:rPr lang="en-US" i="1" dirty="0" smtClean="0"/>
              <a:t>Intrinsically secure/immune to hacking by distance</a:t>
            </a:r>
            <a:endParaRPr lang="en-US" i="1" dirty="0"/>
          </a:p>
        </p:txBody>
      </p:sp>
      <p:grpSp>
        <p:nvGrpSpPr>
          <p:cNvPr id="144" name="Group 323"/>
          <p:cNvGrpSpPr/>
          <p:nvPr/>
        </p:nvGrpSpPr>
        <p:grpSpPr>
          <a:xfrm>
            <a:off x="166963" y="3607641"/>
            <a:ext cx="2248432" cy="852608"/>
            <a:chOff x="166963" y="4810187"/>
            <a:chExt cx="2248432" cy="1136811"/>
          </a:xfrm>
        </p:grpSpPr>
        <p:sp>
          <p:nvSpPr>
            <p:cNvPr id="325" name="Title 1"/>
            <p:cNvSpPr txBox="1">
              <a:spLocks/>
            </p:cNvSpPr>
            <p:nvPr/>
          </p:nvSpPr>
          <p:spPr bwMode="auto">
            <a:xfrm>
              <a:off x="187351" y="4810187"/>
              <a:ext cx="2088232" cy="500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747678"/>
                  </a:solidFill>
                  <a:effectLst/>
                  <a:uLnTx/>
                  <a:uFillTx/>
                  <a:latin typeface="+mj-lt"/>
                  <a:ea typeface="+mj-ea"/>
                  <a:cs typeface="+mj-cs"/>
                </a:rPr>
                <a:t>Core Velocity</a:t>
              </a:r>
              <a:r>
                <a:rPr kumimoji="0" lang="en-US" sz="3200" b="0" i="0" u="none" strike="noStrike" kern="0" cap="none" spc="0" normalizeH="0" baseline="0" noProof="0" dirty="0" smtClean="0">
                  <a:ln>
                    <a:noFill/>
                  </a:ln>
                  <a:solidFill>
                    <a:srgbClr val="747678"/>
                  </a:solidFill>
                  <a:effectLst/>
                  <a:uLnTx/>
                  <a:uFillTx/>
                  <a:latin typeface="+mj-lt"/>
                  <a:ea typeface="+mj-ea"/>
                  <a:cs typeface="+mj-cs"/>
                </a:rPr>
                <a:t/>
              </a:r>
              <a:br>
                <a:rPr kumimoji="0" lang="en-US" sz="3200" b="0" i="0" u="none" strike="noStrike" kern="0" cap="none" spc="0" normalizeH="0" baseline="0" noProof="0" dirty="0" smtClean="0">
                  <a:ln>
                    <a:noFill/>
                  </a:ln>
                  <a:solidFill>
                    <a:srgbClr val="747678"/>
                  </a:solidFill>
                  <a:effectLst/>
                  <a:uLnTx/>
                  <a:uFillTx/>
                  <a:latin typeface="+mj-lt"/>
                  <a:ea typeface="+mj-ea"/>
                  <a:cs typeface="+mj-cs"/>
                </a:rPr>
              </a:br>
              <a:endParaRPr kumimoji="0" lang="en-GB" sz="3200" b="0" i="0" u="none" strike="noStrike" kern="0" cap="none" spc="0" normalizeH="0" baseline="0" noProof="0" dirty="0">
                <a:ln>
                  <a:noFill/>
                </a:ln>
                <a:solidFill>
                  <a:srgbClr val="747678"/>
                </a:solidFill>
                <a:effectLst/>
                <a:uLnTx/>
                <a:uFillTx/>
                <a:latin typeface="+mj-lt"/>
                <a:ea typeface="+mj-ea"/>
                <a:cs typeface="+mj-cs"/>
              </a:endParaRPr>
            </a:p>
          </p:txBody>
        </p:sp>
        <p:sp>
          <p:nvSpPr>
            <p:cNvPr id="326"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47678"/>
                  </a:solidFill>
                  <a:effectLst/>
                  <a:uLnTx/>
                  <a:uFillTx/>
                  <a:latin typeface="+mj-lt"/>
                  <a:ea typeface="+mj-ea"/>
                  <a:cs typeface="+mj-cs"/>
                </a:rPr>
                <a:t>Up to 5K points per process cell</a:t>
              </a:r>
              <a:endParaRPr kumimoji="0" lang="en-GB" sz="3200" b="0" i="0" u="none" strike="noStrike" kern="0" cap="none" spc="0" normalizeH="0" baseline="0" noProof="0" dirty="0">
                <a:ln>
                  <a:noFill/>
                </a:ln>
                <a:solidFill>
                  <a:srgbClr val="747678"/>
                </a:solidFill>
                <a:effectLst/>
                <a:uLnTx/>
                <a:uFillTx/>
                <a:latin typeface="+mj-lt"/>
                <a:ea typeface="+mj-ea"/>
                <a:cs typeface="+mj-cs"/>
              </a:endParaRPr>
            </a:p>
          </p:txBody>
        </p:sp>
        <p:grpSp>
          <p:nvGrpSpPr>
            <p:cNvPr id="145" name="Group 134"/>
            <p:cNvGrpSpPr/>
            <p:nvPr/>
          </p:nvGrpSpPr>
          <p:grpSpPr>
            <a:xfrm>
              <a:off x="166963" y="4900238"/>
              <a:ext cx="2213812" cy="1046746"/>
              <a:chOff x="613629" y="5301208"/>
              <a:chExt cx="1438091" cy="432048"/>
            </a:xfrm>
          </p:grpSpPr>
          <p:sp>
            <p:nvSpPr>
              <p:cNvPr id="328"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I/O Personality</a:t>
                </a:r>
                <a:endParaRPr lang="en-GB" sz="800" dirty="0"/>
              </a:p>
            </p:txBody>
          </p:sp>
          <p:sp>
            <p:nvSpPr>
              <p:cNvPr id="329"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Display Optional</a:t>
                </a:r>
                <a:endParaRPr lang="en-GB" sz="800" dirty="0"/>
              </a:p>
            </p:txBody>
          </p:sp>
          <p:sp>
            <p:nvSpPr>
              <p:cNvPr id="330" name="Rectangle 329"/>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b="1" dirty="0" smtClean="0"/>
                  <a:t>CPU</a:t>
                </a:r>
                <a:endParaRPr lang="en-GB" sz="800" b="1" dirty="0"/>
              </a:p>
            </p:txBody>
          </p:sp>
          <p:sp>
            <p:nvSpPr>
              <p:cNvPr id="331"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800" dirty="0" smtClean="0"/>
                  <a:t>Comms Personality</a:t>
                </a:r>
                <a:endParaRPr lang="en-GB" sz="800" dirty="0"/>
              </a:p>
            </p:txBody>
          </p:sp>
        </p:grpSp>
      </p:grpSp>
      <p:sp>
        <p:nvSpPr>
          <p:cNvPr id="258" name="TextBox 257"/>
          <p:cNvSpPr txBox="1"/>
          <p:nvPr/>
        </p:nvSpPr>
        <p:spPr>
          <a:xfrm>
            <a:off x="2693232" y="3813888"/>
            <a:ext cx="4544834" cy="369332"/>
          </a:xfrm>
          <a:prstGeom prst="rect">
            <a:avLst/>
          </a:prstGeom>
          <a:solidFill>
            <a:schemeClr val="bg1"/>
          </a:solidFill>
        </p:spPr>
        <p:txBody>
          <a:bodyPr wrap="none" rtlCol="0">
            <a:spAutoFit/>
          </a:bodyPr>
          <a:lstStyle/>
          <a:p>
            <a:r>
              <a:rPr lang="en-US" dirty="0" smtClean="0"/>
              <a:t>3. Use power harvested from surroundings</a:t>
            </a:r>
            <a:endParaRPr lang="en-US" dirty="0"/>
          </a:p>
        </p:txBody>
      </p:sp>
      <p:grpSp>
        <p:nvGrpSpPr>
          <p:cNvPr id="262" name="Group 261"/>
          <p:cNvGrpSpPr/>
          <p:nvPr/>
        </p:nvGrpSpPr>
        <p:grpSpPr>
          <a:xfrm>
            <a:off x="645525" y="4055822"/>
            <a:ext cx="3403496" cy="1014817"/>
            <a:chOff x="645525" y="4055822"/>
            <a:chExt cx="3403496" cy="1014817"/>
          </a:xfrm>
        </p:grpSpPr>
        <p:sp>
          <p:nvSpPr>
            <p:cNvPr id="225" name="TextBox 224"/>
            <p:cNvSpPr txBox="1"/>
            <p:nvPr/>
          </p:nvSpPr>
          <p:spPr>
            <a:xfrm>
              <a:off x="645525" y="4701307"/>
              <a:ext cx="3403496" cy="369332"/>
            </a:xfrm>
            <a:prstGeom prst="rect">
              <a:avLst/>
            </a:prstGeom>
            <a:noFill/>
          </p:spPr>
          <p:txBody>
            <a:bodyPr wrap="none" rtlCol="0">
              <a:spAutoFit/>
            </a:bodyPr>
            <a:lstStyle/>
            <a:p>
              <a:r>
                <a:rPr lang="en-US" dirty="0" smtClean="0"/>
                <a:t>“Cyber Physical System” (CPS)</a:t>
              </a:r>
              <a:endParaRPr lang="en-US" dirty="0"/>
            </a:p>
          </p:txBody>
        </p:sp>
        <p:cxnSp>
          <p:nvCxnSpPr>
            <p:cNvPr id="261" name="Straight Arrow Connector 260"/>
            <p:cNvCxnSpPr>
              <a:stCxn id="225" idx="0"/>
            </p:cNvCxnSpPr>
            <p:nvPr/>
          </p:nvCxnSpPr>
          <p:spPr>
            <a:xfrm flipH="1" flipV="1">
              <a:off x="1364711" y="4055822"/>
              <a:ext cx="982562" cy="645485"/>
            </a:xfrm>
            <a:prstGeom prst="straightConnector1">
              <a:avLst/>
            </a:prstGeom>
            <a:ln w="57150" cap="rnd">
              <a:solidFill>
                <a:srgbClr val="36C746"/>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60" name="TextBox 259"/>
          <p:cNvSpPr txBox="1"/>
          <p:nvPr/>
        </p:nvSpPr>
        <p:spPr>
          <a:xfrm>
            <a:off x="3727519" y="4323014"/>
            <a:ext cx="3672800" cy="369332"/>
          </a:xfrm>
          <a:prstGeom prst="rect">
            <a:avLst/>
          </a:prstGeom>
          <a:solidFill>
            <a:schemeClr val="bg1"/>
          </a:solidFill>
        </p:spPr>
        <p:txBody>
          <a:bodyPr wrap="none" rtlCol="0">
            <a:spAutoFit/>
          </a:bodyPr>
          <a:lstStyle/>
          <a:p>
            <a:r>
              <a:rPr lang="en-US" dirty="0" smtClean="0"/>
              <a:t>4. Control now occurs </a:t>
            </a:r>
            <a:r>
              <a:rPr lang="en-US" i="1" dirty="0" smtClean="0"/>
              <a:t>at the asset</a:t>
            </a:r>
            <a:endParaRPr lang="en-US" dirty="0"/>
          </a:p>
        </p:txBody>
      </p:sp>
    </p:spTree>
    <p:extLst>
      <p:ext uri="{BB962C8B-B14F-4D97-AF65-F5344CB8AC3E}">
        <p14:creationId xmlns:p14="http://schemas.microsoft.com/office/powerpoint/2010/main" val="567890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3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20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257"/>
                                        </p:tgtEl>
                                      </p:cBhvr>
                                    </p:animEffect>
                                    <p:set>
                                      <p:cBhvr>
                                        <p:cTn id="17" dur="1" fill="hold">
                                          <p:stCondLst>
                                            <p:cond delay="1999"/>
                                          </p:stCondLst>
                                        </p:cTn>
                                        <p:tgtEl>
                                          <p:spTgt spid="257"/>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2000"/>
                                        <p:tgtEl>
                                          <p:spTgt spid="144"/>
                                        </p:tgtEl>
                                      </p:cBhvr>
                                    </p:animEffect>
                                  </p:childTnLst>
                                </p:cTn>
                              </p:par>
                            </p:childTnLst>
                          </p:cTn>
                        </p:par>
                        <p:par>
                          <p:cTn id="22" fill="hold">
                            <p:stCondLst>
                              <p:cond delay="4000"/>
                            </p:stCondLst>
                            <p:childTnLst>
                              <p:par>
                                <p:cTn id="23" presetID="6" presetClass="emph" presetSubtype="0" fill="hold" nodeType="afterEffect">
                                  <p:stCondLst>
                                    <p:cond delay="0"/>
                                  </p:stCondLst>
                                  <p:childTnLst>
                                    <p:animScale>
                                      <p:cBhvr>
                                        <p:cTn id="24" dur="2000" fill="hold"/>
                                        <p:tgtEl>
                                          <p:spTgt spid="144"/>
                                        </p:tgtEl>
                                      </p:cBhvr>
                                      <p:by x="25000" y="25000"/>
                                    </p:animScale>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62"/>
                                        </p:tgtEl>
                                        <p:attrNameLst>
                                          <p:attrName>style.visibility</p:attrName>
                                        </p:attrNameLst>
                                      </p:cBhvr>
                                      <p:to>
                                        <p:strVal val="visible"/>
                                      </p:to>
                                    </p:set>
                                    <p:animEffect transition="in" filter="fade">
                                      <p:cBhvr>
                                        <p:cTn id="28" dur="2000"/>
                                        <p:tgtEl>
                                          <p:spTgt spid="2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3">
                                            <p:bg/>
                                          </p:spTgt>
                                        </p:tgtEl>
                                        <p:attrNameLst>
                                          <p:attrName>style.visibility</p:attrName>
                                        </p:attrNameLst>
                                      </p:cBhvr>
                                      <p:to>
                                        <p:strVal val="visible"/>
                                      </p:to>
                                    </p:set>
                                    <p:animEffect transition="in" filter="fade">
                                      <p:cBhvr>
                                        <p:cTn id="33" dur="2000"/>
                                        <p:tgtEl>
                                          <p:spTgt spid="323">
                                            <p:bg/>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3">
                                            <p:txEl>
                                              <p:pRg st="0" end="0"/>
                                            </p:txEl>
                                          </p:spTgt>
                                        </p:tgtEl>
                                        <p:attrNameLst>
                                          <p:attrName>style.visibility</p:attrName>
                                        </p:attrNameLst>
                                      </p:cBhvr>
                                      <p:to>
                                        <p:strVal val="visible"/>
                                      </p:to>
                                    </p:set>
                                    <p:animEffect transition="in" filter="fade">
                                      <p:cBhvr>
                                        <p:cTn id="38" dur="2000"/>
                                        <p:tgtEl>
                                          <p:spTgt spid="3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3">
                                            <p:txEl>
                                              <p:pRg st="1" end="1"/>
                                            </p:txEl>
                                          </p:spTgt>
                                        </p:tgtEl>
                                        <p:attrNameLst>
                                          <p:attrName>style.visibility</p:attrName>
                                        </p:attrNameLst>
                                      </p:cBhvr>
                                      <p:to>
                                        <p:strVal val="visible"/>
                                      </p:to>
                                    </p:set>
                                    <p:animEffect transition="in" filter="fade">
                                      <p:cBhvr>
                                        <p:cTn id="43" dur="2000"/>
                                        <p:tgtEl>
                                          <p:spTgt spid="32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000"/>
                                        <p:tgtEl>
                                          <p:spTgt spid="323">
                                            <p:txEl>
                                              <p:pRg st="0" end="0"/>
                                            </p:txEl>
                                          </p:spTgt>
                                        </p:tgtEl>
                                      </p:cBhvr>
                                    </p:animEffect>
                                    <p:set>
                                      <p:cBhvr>
                                        <p:cTn id="48" dur="1" fill="hold">
                                          <p:stCondLst>
                                            <p:cond delay="1999"/>
                                          </p:stCondLst>
                                        </p:cTn>
                                        <p:tgtEl>
                                          <p:spTgt spid="323">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323">
                                            <p:txEl>
                                              <p:pRg st="1" end="1"/>
                                            </p:txEl>
                                          </p:spTgt>
                                        </p:tgtEl>
                                      </p:cBhvr>
                                    </p:animEffect>
                                    <p:set>
                                      <p:cBhvr>
                                        <p:cTn id="51" dur="1" fill="hold">
                                          <p:stCondLst>
                                            <p:cond delay="1999"/>
                                          </p:stCondLst>
                                        </p:cTn>
                                        <p:tgtEl>
                                          <p:spTgt spid="323">
                                            <p:txEl>
                                              <p:pRg st="1" end="1"/>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323">
                                            <p:bg/>
                                          </p:spTgt>
                                        </p:tgtEl>
                                      </p:cBhvr>
                                    </p:animEffect>
                                    <p:set>
                                      <p:cBhvr>
                                        <p:cTn id="54" dur="1" fill="hold">
                                          <p:stCondLst>
                                            <p:cond delay="1999"/>
                                          </p:stCondLst>
                                        </p:cTn>
                                        <p:tgtEl>
                                          <p:spTgt spid="323">
                                            <p:bg/>
                                          </p:spTgt>
                                        </p:tgtEl>
                                        <p:attrNameLst>
                                          <p:attrName>style.visibility</p:attrName>
                                        </p:attrNameLst>
                                      </p:cBhvr>
                                      <p:to>
                                        <p:strVal val="hidden"/>
                                      </p:to>
                                    </p:se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309"/>
                                        </p:tgtEl>
                                        <p:attrNameLst>
                                          <p:attrName>style.visibility</p:attrName>
                                        </p:attrNameLst>
                                      </p:cBhvr>
                                      <p:to>
                                        <p:strVal val="visible"/>
                                      </p:to>
                                    </p:set>
                                    <p:animEffect transition="in" filter="fade">
                                      <p:cBhvr>
                                        <p:cTn id="58" dur="2000"/>
                                        <p:tgtEl>
                                          <p:spTgt spid="3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2000"/>
                                        <p:tgtEl>
                                          <p:spTgt spid="256"/>
                                        </p:tgtEl>
                                      </p:cBhvr>
                                    </p:animEffect>
                                  </p:childTnLst>
                                </p:cTn>
                              </p:par>
                              <p:par>
                                <p:cTn id="62" presetID="10" presetClass="exit" presetSubtype="0" fill="hold" grpId="1" nodeType="withEffect">
                                  <p:stCondLst>
                                    <p:cond delay="0"/>
                                  </p:stCondLst>
                                  <p:childTnLst>
                                    <p:animEffect transition="out" filter="fade">
                                      <p:cBhvr>
                                        <p:cTn id="63" dur="2000"/>
                                        <p:tgtEl>
                                          <p:spTgt spid="256"/>
                                        </p:tgtEl>
                                      </p:cBhvr>
                                    </p:animEffect>
                                    <p:set>
                                      <p:cBhvr>
                                        <p:cTn id="64" dur="1" fill="hold">
                                          <p:stCondLst>
                                            <p:cond delay="1999"/>
                                          </p:stCondLst>
                                        </p:cTn>
                                        <p:tgtEl>
                                          <p:spTgt spid="25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8"/>
                                        </p:tgtEl>
                                        <p:attrNameLst>
                                          <p:attrName>style.visibility</p:attrName>
                                        </p:attrNameLst>
                                      </p:cBhvr>
                                      <p:to>
                                        <p:strVal val="visible"/>
                                      </p:to>
                                    </p:set>
                                    <p:animEffect transition="in" filter="fade">
                                      <p:cBhvr>
                                        <p:cTn id="69" dur="2000"/>
                                        <p:tgtEl>
                                          <p:spTgt spid="2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000"/>
                                        <p:tgtEl>
                                          <p:spTgt spid="258"/>
                                        </p:tgtEl>
                                      </p:cBhvr>
                                    </p:animEffect>
                                    <p:set>
                                      <p:cBhvr>
                                        <p:cTn id="74" dur="1" fill="hold">
                                          <p:stCondLst>
                                            <p:cond delay="1999"/>
                                          </p:stCondLst>
                                        </p:cTn>
                                        <p:tgtEl>
                                          <p:spTgt spid="25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0"/>
                                        </p:tgtEl>
                                        <p:attrNameLst>
                                          <p:attrName>style.visibility</p:attrName>
                                        </p:attrNameLst>
                                      </p:cBhvr>
                                      <p:to>
                                        <p:strVal val="visible"/>
                                      </p:to>
                                    </p:set>
                                    <p:animEffect transition="in" filter="fade">
                                      <p:cBhvr>
                                        <p:cTn id="79" dur="2000"/>
                                        <p:tgtEl>
                                          <p:spTgt spid="26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260"/>
                                        </p:tgtEl>
                                      </p:cBhvr>
                                    </p:animEffect>
                                    <p:set>
                                      <p:cBhvr>
                                        <p:cTn id="84" dur="1" fill="hold">
                                          <p:stCondLst>
                                            <p:cond delay="1999"/>
                                          </p:stCondLst>
                                        </p:cTn>
                                        <p:tgtEl>
                                          <p:spTgt spid="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56" grpId="0" animBg="1"/>
      <p:bldP spid="256" grpId="1" animBg="1"/>
      <p:bldP spid="257" grpId="0" animBg="1"/>
      <p:bldP spid="257" grpId="1" animBg="1"/>
      <p:bldP spid="309" grpId="0" animBg="1"/>
      <p:bldP spid="323" grpId="0" build="p" bldLvl="2" animBg="1"/>
      <p:bldP spid="323" grpId="1" build="allAtOnce" bldLvl="2" animBg="1"/>
      <p:bldP spid="258" grpId="0" animBg="1"/>
      <p:bldP spid="258" grpId="1" animBg="1"/>
      <p:bldP spid="260" grpId="0" animBg="1"/>
      <p:bldP spid="26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413658" y="644298"/>
            <a:ext cx="8077200" cy="4295775"/>
          </a:xfrm>
          <a:prstGeom prst="rect">
            <a:avLst/>
          </a:prstGeom>
          <a:noFill/>
          <a:ln w="9525">
            <a:noFill/>
            <a:miter lim="800000"/>
            <a:headEnd/>
            <a:tailEnd/>
          </a:ln>
        </p:spPr>
      </p:pic>
      <p:sp>
        <p:nvSpPr>
          <p:cNvPr id="2" name="Title 1"/>
          <p:cNvSpPr>
            <a:spLocks noGrp="1"/>
          </p:cNvSpPr>
          <p:nvPr>
            <p:ph type="title"/>
          </p:nvPr>
        </p:nvSpPr>
        <p:spPr>
          <a:xfrm>
            <a:off x="182880" y="1"/>
            <a:ext cx="8281988" cy="369332"/>
          </a:xfrm>
        </p:spPr>
        <p:txBody>
          <a:bodyPr/>
          <a:lstStyle/>
          <a:p>
            <a:r>
              <a:rPr lang="en-US" dirty="0" smtClean="0"/>
              <a:t>Now in a Plant Today…</a:t>
            </a:r>
            <a:endParaRPr lang="en-US" dirty="0"/>
          </a:p>
        </p:txBody>
      </p:sp>
      <p:sp>
        <p:nvSpPr>
          <p:cNvPr id="6" name="TextBox 5"/>
          <p:cNvSpPr txBox="1"/>
          <p:nvPr/>
        </p:nvSpPr>
        <p:spPr>
          <a:xfrm>
            <a:off x="304800" y="457200"/>
            <a:ext cx="2449288" cy="1200329"/>
          </a:xfrm>
          <a:prstGeom prst="rect">
            <a:avLst/>
          </a:prstGeom>
          <a:solidFill>
            <a:schemeClr val="bg2">
              <a:lumMod val="40000"/>
              <a:lumOff val="60000"/>
            </a:schemeClr>
          </a:solidFill>
        </p:spPr>
        <p:txBody>
          <a:bodyPr wrap="square" rtlCol="0">
            <a:spAutoFit/>
          </a:bodyPr>
          <a:lstStyle/>
          <a:p>
            <a:r>
              <a:rPr lang="en-US" i="1" dirty="0">
                <a:solidFill>
                  <a:schemeClr val="tx1"/>
                </a:solidFill>
              </a:rPr>
              <a:t>T</a:t>
            </a:r>
            <a:r>
              <a:rPr lang="en-US" i="1" dirty="0" smtClean="0">
                <a:solidFill>
                  <a:schemeClr val="tx1"/>
                </a:solidFill>
              </a:rPr>
              <a:t>raditional </a:t>
            </a:r>
            <a:r>
              <a:rPr lang="en-US" dirty="0" smtClean="0">
                <a:solidFill>
                  <a:schemeClr val="tx1"/>
                </a:solidFill>
              </a:rPr>
              <a:t/>
            </a:r>
            <a:br>
              <a:rPr lang="en-US" dirty="0" smtClean="0">
                <a:solidFill>
                  <a:schemeClr val="tx1"/>
                </a:solidFill>
              </a:rPr>
            </a:br>
            <a:r>
              <a:rPr lang="en-US" i="1" dirty="0" smtClean="0">
                <a:solidFill>
                  <a:schemeClr val="tx1"/>
                </a:solidFill>
              </a:rPr>
              <a:t>process </a:t>
            </a:r>
            <a:r>
              <a:rPr lang="en-US" dirty="0" smtClean="0">
                <a:solidFill>
                  <a:schemeClr val="tx1"/>
                </a:solidFill>
              </a:rPr>
              <a:t>sensing</a:t>
            </a:r>
            <a:br>
              <a:rPr lang="en-US" dirty="0" smtClean="0">
                <a:solidFill>
                  <a:schemeClr val="tx1"/>
                </a:solidFill>
              </a:rPr>
            </a:br>
            <a:r>
              <a:rPr lang="en-US" dirty="0" smtClean="0">
                <a:solidFill>
                  <a:schemeClr val="tx1"/>
                </a:solidFill>
              </a:rPr>
              <a:t>and </a:t>
            </a:r>
            <a:r>
              <a:rPr lang="en-US" dirty="0">
                <a:solidFill>
                  <a:schemeClr val="tx1"/>
                </a:solidFill>
              </a:rPr>
              <a:t>outputs </a:t>
            </a:r>
            <a:r>
              <a:rPr lang="en-US" dirty="0" smtClean="0">
                <a:solidFill>
                  <a:schemeClr val="tx1"/>
                </a:solidFill>
              </a:rPr>
              <a:t>are </a:t>
            </a:r>
            <a:r>
              <a:rPr lang="en-US" dirty="0">
                <a:solidFill>
                  <a:schemeClr val="tx1"/>
                </a:solidFill>
              </a:rPr>
              <a:t>“stuck on” to the process</a:t>
            </a:r>
            <a:r>
              <a:rPr lang="en-US" dirty="0" smtClean="0">
                <a:solidFill>
                  <a:schemeClr val="tx1"/>
                </a:solidFill>
              </a:rPr>
              <a:t>…</a:t>
            </a:r>
            <a:endParaRPr lang="en-US" dirty="0">
              <a:solidFill>
                <a:schemeClr val="tx1"/>
              </a:solidFill>
            </a:endParaRPr>
          </a:p>
        </p:txBody>
      </p:sp>
      <p:grpSp>
        <p:nvGrpSpPr>
          <p:cNvPr id="54" name="Group 53"/>
          <p:cNvGrpSpPr/>
          <p:nvPr/>
        </p:nvGrpSpPr>
        <p:grpSpPr>
          <a:xfrm>
            <a:off x="859973" y="800100"/>
            <a:ext cx="6629398" cy="3069773"/>
            <a:chOff x="859973" y="1066799"/>
            <a:chExt cx="6629398" cy="4093031"/>
          </a:xfrm>
        </p:grpSpPr>
        <p:sp>
          <p:nvSpPr>
            <p:cNvPr id="8" name="Oval 7"/>
            <p:cNvSpPr/>
            <p:nvPr/>
          </p:nvSpPr>
          <p:spPr bwMode="auto">
            <a:xfrm>
              <a:off x="1045029" y="2732314"/>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948544" y="2721428"/>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220687" y="2732313"/>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859973" y="345077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1110344" y="4201886"/>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068287" y="4180114"/>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906487" y="4103914"/>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841173" y="2427514"/>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3211287" y="1502228"/>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3472544" y="1066799"/>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4452258" y="1197428"/>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4158344" y="2481942"/>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3788229" y="383177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4125686" y="3820886"/>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4321628" y="3516086"/>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4713514" y="3494314"/>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4778828" y="1796143"/>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5453743" y="1796143"/>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6052457" y="1426029"/>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6466114" y="243840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6694714" y="3537858"/>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6106886" y="342900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5595257" y="350520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5312228" y="3559629"/>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Oval 40"/>
            <p:cNvSpPr/>
            <p:nvPr/>
          </p:nvSpPr>
          <p:spPr bwMode="auto">
            <a:xfrm>
              <a:off x="5170713" y="4180115"/>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Oval 41"/>
            <p:cNvSpPr/>
            <p:nvPr/>
          </p:nvSpPr>
          <p:spPr bwMode="auto">
            <a:xfrm>
              <a:off x="4811485" y="4256315"/>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Oval 42"/>
            <p:cNvSpPr/>
            <p:nvPr/>
          </p:nvSpPr>
          <p:spPr bwMode="auto">
            <a:xfrm>
              <a:off x="5715000" y="4452258"/>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6204857" y="4256316"/>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3929743" y="4931230"/>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3254829" y="4125687"/>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3341915" y="3450773"/>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7260771" y="220980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6008914" y="2383972"/>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4865914" y="2590801"/>
              <a:ext cx="228600" cy="2286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5" name="TextBox 54"/>
          <p:cNvSpPr txBox="1"/>
          <p:nvPr/>
        </p:nvSpPr>
        <p:spPr>
          <a:xfrm>
            <a:off x="278673" y="1853990"/>
            <a:ext cx="2562499" cy="1105564"/>
          </a:xfrm>
          <a:prstGeom prst="rect">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tx1"/>
                </a:solidFill>
              </a:rPr>
              <a:t>…and traditionally</a:t>
            </a:r>
            <a:br>
              <a:rPr lang="en-US" dirty="0" smtClean="0">
                <a:solidFill>
                  <a:schemeClr val="tx1"/>
                </a:solidFill>
              </a:rPr>
            </a:br>
            <a:r>
              <a:rPr lang="en-US" i="1" dirty="0" smtClean="0">
                <a:solidFill>
                  <a:schemeClr val="tx1"/>
                </a:solidFill>
              </a:rPr>
              <a:t>unmeasured</a:t>
            </a:r>
            <a:r>
              <a:rPr lang="en-US" dirty="0" smtClean="0">
                <a:solidFill>
                  <a:schemeClr val="tx1"/>
                </a:solidFill>
              </a:rPr>
              <a:t> devices…</a:t>
            </a:r>
          </a:p>
          <a:p>
            <a:r>
              <a:rPr lang="en-US" dirty="0" smtClean="0">
                <a:solidFill>
                  <a:schemeClr val="tx1"/>
                </a:solidFill>
              </a:rPr>
              <a:t>…that are an integral part of the process…</a:t>
            </a:r>
          </a:p>
        </p:txBody>
      </p:sp>
      <p:grpSp>
        <p:nvGrpSpPr>
          <p:cNvPr id="64" name="Group 63"/>
          <p:cNvGrpSpPr/>
          <p:nvPr/>
        </p:nvGrpSpPr>
        <p:grpSpPr>
          <a:xfrm>
            <a:off x="827316" y="254399"/>
            <a:ext cx="6531427" cy="3631801"/>
            <a:chOff x="827316" y="339199"/>
            <a:chExt cx="6531427" cy="4842401"/>
          </a:xfrm>
        </p:grpSpPr>
        <p:sp>
          <p:nvSpPr>
            <p:cNvPr id="56" name="Oval 55"/>
            <p:cNvSpPr/>
            <p:nvPr/>
          </p:nvSpPr>
          <p:spPr bwMode="auto">
            <a:xfrm>
              <a:off x="6335486" y="339199"/>
              <a:ext cx="1023257" cy="2057400"/>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3287486" y="903515"/>
              <a:ext cx="1023257" cy="2057400"/>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2634343" y="2155372"/>
              <a:ext cx="1023257" cy="2057400"/>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2862944" y="4180115"/>
              <a:ext cx="1012372" cy="870856"/>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1741716" y="4299858"/>
              <a:ext cx="1012372" cy="870856"/>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 name="Oval 60"/>
            <p:cNvSpPr/>
            <p:nvPr/>
          </p:nvSpPr>
          <p:spPr bwMode="auto">
            <a:xfrm>
              <a:off x="827316" y="4310744"/>
              <a:ext cx="1012372" cy="870856"/>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2" name="Oval 61"/>
            <p:cNvSpPr/>
            <p:nvPr/>
          </p:nvSpPr>
          <p:spPr bwMode="auto">
            <a:xfrm>
              <a:off x="4582887" y="1524000"/>
              <a:ext cx="1012372" cy="870856"/>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5301344" y="1534886"/>
              <a:ext cx="1012372" cy="870856"/>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65" name="TextBox 64"/>
          <p:cNvSpPr txBox="1"/>
          <p:nvPr/>
        </p:nvSpPr>
        <p:spPr>
          <a:xfrm>
            <a:off x="359229" y="3973069"/>
            <a:ext cx="4604657" cy="302078"/>
          </a:xfrm>
          <a:prstGeom prst="rect">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tx1"/>
                </a:solidFill>
              </a:rPr>
              <a:t>…that are mini-processes in themselves…</a:t>
            </a:r>
          </a:p>
        </p:txBody>
      </p:sp>
      <p:sp>
        <p:nvSpPr>
          <p:cNvPr id="67" name="Rectangle 66"/>
          <p:cNvSpPr/>
          <p:nvPr/>
        </p:nvSpPr>
        <p:spPr bwMode="auto">
          <a:xfrm>
            <a:off x="6315456" y="4261102"/>
            <a:ext cx="987552" cy="32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6" name="TextBox 65"/>
          <p:cNvSpPr txBox="1"/>
          <p:nvPr/>
        </p:nvSpPr>
        <p:spPr>
          <a:xfrm>
            <a:off x="359228" y="4265675"/>
            <a:ext cx="7413172" cy="302078"/>
          </a:xfrm>
          <a:prstGeom prst="rect">
            <a:avLst/>
          </a:prstGeom>
          <a:solidFill>
            <a:schemeClr val="accent2">
              <a:lumMod val="75000"/>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tx1"/>
                </a:solidFill>
              </a:rPr>
              <a:t>…are usually treated as stupid (because they are), or just ignored…</a:t>
            </a:r>
          </a:p>
        </p:txBody>
      </p:sp>
      <p:sp>
        <p:nvSpPr>
          <p:cNvPr id="70" name="TextBox 69"/>
          <p:cNvSpPr txBox="1"/>
          <p:nvPr/>
        </p:nvSpPr>
        <p:spPr>
          <a:xfrm>
            <a:off x="359228" y="4567753"/>
            <a:ext cx="8337300" cy="302078"/>
          </a:xfrm>
          <a:prstGeom prst="rect">
            <a:avLst/>
          </a:prstGeom>
          <a:solidFill>
            <a:srgbClr val="00B0F0">
              <a:alpha val="5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A</a:t>
            </a:r>
            <a:r>
              <a:rPr lang="en-US" dirty="0" smtClean="0">
                <a:solidFill>
                  <a:schemeClr val="tx1"/>
                </a:solidFill>
              </a:rPr>
              <a:t>nd the controllers are even further removed from the process in the MCC</a:t>
            </a:r>
          </a:p>
        </p:txBody>
      </p:sp>
      <p:grpSp>
        <p:nvGrpSpPr>
          <p:cNvPr id="9" name="Group 8"/>
          <p:cNvGrpSpPr/>
          <p:nvPr/>
        </p:nvGrpSpPr>
        <p:grpSpPr>
          <a:xfrm>
            <a:off x="8077063" y="114642"/>
            <a:ext cx="1021217" cy="562015"/>
            <a:chOff x="8077063" y="114642"/>
            <a:chExt cx="1021217" cy="562015"/>
          </a:xfrm>
        </p:grpSpPr>
        <p:grpSp>
          <p:nvGrpSpPr>
            <p:cNvPr id="68" name="Group 3"/>
            <p:cNvGrpSpPr/>
            <p:nvPr/>
          </p:nvGrpSpPr>
          <p:grpSpPr>
            <a:xfrm>
              <a:off x="8650454" y="114642"/>
              <a:ext cx="245955" cy="436615"/>
              <a:chOff x="4641850" y="3832225"/>
              <a:chExt cx="441325" cy="1044575"/>
            </a:xfrm>
            <a:solidFill>
              <a:schemeClr val="accent6"/>
            </a:solidFill>
          </p:grpSpPr>
          <p:cxnSp>
            <p:nvCxnSpPr>
              <p:cNvPr id="69" name="Straight Connector 98"/>
              <p:cNvCxnSpPr>
                <a:cxnSpLocks noChangeShapeType="1"/>
              </p:cNvCxnSpPr>
              <p:nvPr/>
            </p:nvCxnSpPr>
            <p:spPr bwMode="auto">
              <a:xfrm>
                <a:off x="4859338" y="3832225"/>
                <a:ext cx="0" cy="947738"/>
              </a:xfrm>
              <a:prstGeom prst="line">
                <a:avLst/>
              </a:prstGeom>
              <a:grpFill/>
              <a:ln w="19050" algn="ctr">
                <a:solidFill>
                  <a:srgbClr val="0070C0"/>
                </a:solidFill>
                <a:round/>
                <a:headEnd/>
                <a:tailEnd/>
              </a:ln>
              <a:extLst/>
            </p:spPr>
          </p:cxnSp>
          <p:pic>
            <p:nvPicPr>
              <p:cNvPr id="71" name="Picture 15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1850" y="4191000"/>
                <a:ext cx="441325" cy="685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2" name="Group 3"/>
            <p:cNvGrpSpPr/>
            <p:nvPr/>
          </p:nvGrpSpPr>
          <p:grpSpPr>
            <a:xfrm>
              <a:off x="8390903" y="155592"/>
              <a:ext cx="245955" cy="436615"/>
              <a:chOff x="4641850" y="3832225"/>
              <a:chExt cx="441325" cy="1044575"/>
            </a:xfrm>
            <a:solidFill>
              <a:schemeClr val="accent6"/>
            </a:solidFill>
          </p:grpSpPr>
          <p:cxnSp>
            <p:nvCxnSpPr>
              <p:cNvPr id="73" name="Straight Connector 98"/>
              <p:cNvCxnSpPr>
                <a:cxnSpLocks noChangeShapeType="1"/>
              </p:cNvCxnSpPr>
              <p:nvPr/>
            </p:nvCxnSpPr>
            <p:spPr bwMode="auto">
              <a:xfrm>
                <a:off x="4859338" y="3832225"/>
                <a:ext cx="0" cy="947738"/>
              </a:xfrm>
              <a:prstGeom prst="line">
                <a:avLst/>
              </a:prstGeom>
              <a:grpFill/>
              <a:ln w="19050" algn="ctr">
                <a:solidFill>
                  <a:srgbClr val="0070C0"/>
                </a:solidFill>
                <a:round/>
                <a:headEnd/>
                <a:tailEnd/>
              </a:ln>
              <a:extLst/>
            </p:spPr>
          </p:cxnSp>
          <p:pic>
            <p:nvPicPr>
              <p:cNvPr id="74" name="Picture 15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1850" y="4191000"/>
                <a:ext cx="441325" cy="685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 name="Cloud Callout 6"/>
            <p:cNvSpPr/>
            <p:nvPr/>
          </p:nvSpPr>
          <p:spPr>
            <a:xfrm>
              <a:off x="8077063" y="129649"/>
              <a:ext cx="1021217" cy="547008"/>
            </a:xfrm>
            <a:prstGeom prst="cloudCallout">
              <a:avLst>
                <a:gd name="adj1" fmla="val -79034"/>
                <a:gd name="adj2" fmla="val 115992"/>
              </a:avLst>
            </a:prstGeom>
            <a:solidFill>
              <a:srgbClr val="00B0F0">
                <a:alpha val="3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chemeClr val="tx1"/>
                </a:solidFill>
              </a:endParaRPr>
            </a:p>
          </p:txBody>
        </p:sp>
      </p:grpSp>
      <p:sp>
        <p:nvSpPr>
          <p:cNvPr id="75" name="TextBox 74"/>
          <p:cNvSpPr txBox="1"/>
          <p:nvPr/>
        </p:nvSpPr>
        <p:spPr>
          <a:xfrm>
            <a:off x="4286141" y="2049236"/>
            <a:ext cx="4294632" cy="1526722"/>
          </a:xfrm>
          <a:prstGeom prst="rect">
            <a:avLst/>
          </a:prstGeom>
          <a:solidFill>
            <a:srgbClr val="9999FF">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Today, the hierarchical equipment relationships that form the process must be implemented – and maintained – by people.  That model is constructed </a:t>
            </a:r>
            <a:r>
              <a:rPr lang="en-US" i="1" dirty="0" smtClean="0"/>
              <a:t>for the system, not by the system</a:t>
            </a:r>
            <a:r>
              <a:rPr lang="en-US" dirty="0" smtClean="0"/>
              <a:t> </a:t>
            </a:r>
            <a:endParaRPr lang="en-US" dirty="0" smtClean="0">
              <a:solidFill>
                <a:schemeClr val="tx1"/>
              </a:solidFill>
            </a:endParaRPr>
          </a:p>
        </p:txBody>
      </p:sp>
      <p:grpSp>
        <p:nvGrpSpPr>
          <p:cNvPr id="12" name="Group 11"/>
          <p:cNvGrpSpPr/>
          <p:nvPr/>
        </p:nvGrpSpPr>
        <p:grpSpPr>
          <a:xfrm>
            <a:off x="3405054" y="19490"/>
            <a:ext cx="3076774" cy="253916"/>
            <a:chOff x="3222174" y="19490"/>
            <a:chExt cx="3076774" cy="253916"/>
          </a:xfrm>
        </p:grpSpPr>
        <p:sp>
          <p:nvSpPr>
            <p:cNvPr id="3" name="Oval 2"/>
            <p:cNvSpPr/>
            <p:nvPr/>
          </p:nvSpPr>
          <p:spPr>
            <a:xfrm>
              <a:off x="3222174" y="65493"/>
              <a:ext cx="228600" cy="17145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a:latin typeface="Arial" charset="0"/>
              </a:endParaRPr>
            </a:p>
          </p:txBody>
        </p:sp>
        <p:sp>
          <p:nvSpPr>
            <p:cNvPr id="4" name="TextBox 3"/>
            <p:cNvSpPr txBox="1"/>
            <p:nvPr/>
          </p:nvSpPr>
          <p:spPr>
            <a:xfrm>
              <a:off x="3366735" y="19490"/>
              <a:ext cx="2932213" cy="253916"/>
            </a:xfrm>
            <a:prstGeom prst="rect">
              <a:avLst/>
            </a:prstGeom>
            <a:noFill/>
          </p:spPr>
          <p:txBody>
            <a:bodyPr wrap="none" rtlCol="0">
              <a:spAutoFit/>
            </a:bodyPr>
            <a:lstStyle/>
            <a:p>
              <a:r>
                <a:rPr lang="en-US" sz="1050" dirty="0" smtClean="0">
                  <a:solidFill>
                    <a:srgbClr val="36C746"/>
                  </a:solidFill>
                </a:rPr>
                <a:t>= traditional process sensors &amp; outputs/valves</a:t>
              </a:r>
              <a:endParaRPr lang="en-US" sz="1050" dirty="0">
                <a:solidFill>
                  <a:srgbClr val="36C746"/>
                </a:solidFill>
              </a:endParaRPr>
            </a:p>
          </p:txBody>
        </p:sp>
      </p:grpSp>
      <p:grpSp>
        <p:nvGrpSpPr>
          <p:cNvPr id="20" name="Group 19"/>
          <p:cNvGrpSpPr/>
          <p:nvPr/>
        </p:nvGrpSpPr>
        <p:grpSpPr>
          <a:xfrm>
            <a:off x="3407666" y="302810"/>
            <a:ext cx="3175152" cy="304912"/>
            <a:chOff x="3224786" y="302810"/>
            <a:chExt cx="3175152" cy="304912"/>
          </a:xfrm>
        </p:grpSpPr>
        <p:sp>
          <p:nvSpPr>
            <p:cNvPr id="76" name="Oval 75"/>
            <p:cNvSpPr/>
            <p:nvPr/>
          </p:nvSpPr>
          <p:spPr>
            <a:xfrm>
              <a:off x="3224786" y="302810"/>
              <a:ext cx="215101" cy="304912"/>
            </a:xfrm>
            <a:prstGeom prst="ellipse">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a:latin typeface="Arial" charset="0"/>
              </a:endParaRPr>
            </a:p>
          </p:txBody>
        </p:sp>
        <p:sp>
          <p:nvSpPr>
            <p:cNvPr id="77" name="TextBox 76"/>
            <p:cNvSpPr txBox="1"/>
            <p:nvPr/>
          </p:nvSpPr>
          <p:spPr>
            <a:xfrm>
              <a:off x="3366735" y="330242"/>
              <a:ext cx="3033203" cy="253916"/>
            </a:xfrm>
            <a:prstGeom prst="rect">
              <a:avLst/>
            </a:prstGeom>
            <a:noFill/>
          </p:spPr>
          <p:txBody>
            <a:bodyPr wrap="none" rtlCol="0">
              <a:spAutoFit/>
            </a:bodyPr>
            <a:lstStyle/>
            <a:p>
              <a:r>
                <a:rPr lang="en-US" sz="1050" dirty="0" smtClean="0">
                  <a:solidFill>
                    <a:schemeClr val="accent1"/>
                  </a:solidFill>
                </a:rPr>
                <a:t>= process equipment: e.g. pumps, reactors, etc.</a:t>
              </a:r>
              <a:endParaRPr lang="en-US" sz="1050" dirty="0">
                <a:solidFill>
                  <a:schemeClr val="accent1"/>
                </a:solidFill>
              </a:endParaRPr>
            </a:p>
          </p:txBody>
        </p:sp>
      </p:grpSp>
    </p:spTree>
    <p:extLst>
      <p:ext uri="{BB962C8B-B14F-4D97-AF65-F5344CB8AC3E}">
        <p14:creationId xmlns:p14="http://schemas.microsoft.com/office/powerpoint/2010/main" val="1745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000"/>
                                        <p:tgtEl>
                                          <p:spTgt spid="54"/>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5">
                                            <p:bg/>
                                          </p:spTgt>
                                        </p:tgtEl>
                                        <p:attrNameLst>
                                          <p:attrName>style.visibility</p:attrName>
                                        </p:attrNameLst>
                                      </p:cBhvr>
                                      <p:to>
                                        <p:strVal val="visible"/>
                                      </p:to>
                                    </p:set>
                                    <p:animEffect transition="in" filter="fade">
                                      <p:cBhvr>
                                        <p:cTn id="20" dur="2000"/>
                                        <p:tgtEl>
                                          <p:spTgt spid="5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xEl>
                                              <p:pRg st="0" end="0"/>
                                            </p:txEl>
                                          </p:spTgt>
                                        </p:tgtEl>
                                        <p:attrNameLst>
                                          <p:attrName>style.visibility</p:attrName>
                                        </p:attrNameLst>
                                      </p:cBhvr>
                                      <p:to>
                                        <p:strVal val="visible"/>
                                      </p:to>
                                    </p:set>
                                    <p:animEffect transition="in" filter="fade">
                                      <p:cBhvr>
                                        <p:cTn id="25" dur="2000"/>
                                        <p:tgtEl>
                                          <p:spTgt spid="5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5">
                                            <p:txEl>
                                              <p:pRg st="1" end="1"/>
                                            </p:txEl>
                                          </p:spTgt>
                                        </p:tgtEl>
                                        <p:attrNameLst>
                                          <p:attrName>style.visibility</p:attrName>
                                        </p:attrNameLst>
                                      </p:cBhvr>
                                      <p:to>
                                        <p:strVal val="visible"/>
                                      </p:to>
                                    </p:set>
                                    <p:animEffect transition="in" filter="fade">
                                      <p:cBhvr>
                                        <p:cTn id="30" dur="2000"/>
                                        <p:tgtEl>
                                          <p:spTgt spid="5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2000"/>
                                        <p:tgtEl>
                                          <p:spTgt spid="64"/>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20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1900"/>
                                        <p:tgtEl>
                                          <p:spTgt spid="6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900"/>
                                        <p:tgtEl>
                                          <p:spTgt spid="70"/>
                                        </p:tgtEl>
                                      </p:cBhvr>
                                    </p:animEffect>
                                  </p:childTnLst>
                                </p:cTn>
                              </p:par>
                            </p:childTnLst>
                          </p:cTn>
                        </p:par>
                        <p:par>
                          <p:cTn id="55" fill="hold">
                            <p:stCondLst>
                              <p:cond delay="1900"/>
                            </p:stCondLst>
                            <p:childTnLst>
                              <p:par>
                                <p:cTn id="56" presetID="10" presetClass="entr" presetSubtype="0" fill="hold" nodeType="afterEffect">
                                  <p:stCondLst>
                                    <p:cond delay="100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9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build="p" bldLvl="2" animBg="1"/>
      <p:bldP spid="65" grpId="0" animBg="1"/>
      <p:bldP spid="66" grpId="0" animBg="1"/>
      <p:bldP spid="70"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6" y="0"/>
            <a:ext cx="8763001" cy="492443"/>
          </a:xfrm>
        </p:spPr>
        <p:txBody>
          <a:bodyPr/>
          <a:lstStyle/>
          <a:p>
            <a:r>
              <a:rPr lang="en-US" sz="3200" dirty="0" smtClean="0"/>
              <a:t>How Control at the Asset Will Change This… </a:t>
            </a:r>
            <a:endParaRPr lang="en-US" sz="3200" dirty="0"/>
          </a:p>
        </p:txBody>
      </p:sp>
      <p:pic>
        <p:nvPicPr>
          <p:cNvPr id="106500" name="Picture 4" descr="http://www.bombayharbor.com/productImage/0019648001206950681/Pressure_Transmitter.jpg"/>
          <p:cNvPicPr>
            <a:picLocks noChangeAspect="1" noChangeArrowheads="1"/>
          </p:cNvPicPr>
          <p:nvPr/>
        </p:nvPicPr>
        <p:blipFill>
          <a:blip r:embed="rId2" cstate="print"/>
          <a:srcRect/>
          <a:stretch>
            <a:fillRect/>
          </a:stretch>
        </p:blipFill>
        <p:spPr bwMode="auto">
          <a:xfrm>
            <a:off x="1566886" y="1916587"/>
            <a:ext cx="2066925" cy="1550194"/>
          </a:xfrm>
          <a:prstGeom prst="rect">
            <a:avLst/>
          </a:prstGeom>
          <a:noFill/>
        </p:spPr>
      </p:pic>
      <p:grpSp>
        <p:nvGrpSpPr>
          <p:cNvPr id="7" name="Group 323"/>
          <p:cNvGrpSpPr/>
          <p:nvPr/>
        </p:nvGrpSpPr>
        <p:grpSpPr>
          <a:xfrm>
            <a:off x="3045541" y="2563667"/>
            <a:ext cx="418988" cy="158879"/>
            <a:chOff x="166963" y="4810191"/>
            <a:chExt cx="2248432" cy="1136793"/>
          </a:xfrm>
        </p:grpSpPr>
        <p:sp>
          <p:nvSpPr>
            <p:cNvPr id="8"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10" name="Group 134"/>
            <p:cNvGrpSpPr/>
            <p:nvPr/>
          </p:nvGrpSpPr>
          <p:grpSpPr>
            <a:xfrm>
              <a:off x="166963" y="4900238"/>
              <a:ext cx="2213812" cy="1046746"/>
              <a:chOff x="613629" y="5301208"/>
              <a:chExt cx="1438091" cy="432048"/>
            </a:xfrm>
          </p:grpSpPr>
          <p:sp>
            <p:nvSpPr>
              <p:cNvPr id="1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1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13" name="Rectangle 1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1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sp>
        <p:nvSpPr>
          <p:cNvPr id="15" name="Cloud Callout 14"/>
          <p:cNvSpPr/>
          <p:nvPr/>
        </p:nvSpPr>
        <p:spPr bwMode="auto">
          <a:xfrm flipV="1">
            <a:off x="876918" y="1627671"/>
            <a:ext cx="4161426" cy="2000053"/>
          </a:xfrm>
          <a:prstGeom prst="cloudCallout">
            <a:avLst>
              <a:gd name="adj1" fmla="val -51270"/>
              <a:gd name="adj2" fmla="val 59204"/>
            </a:avLst>
          </a:prstGeom>
          <a:solidFill>
            <a:schemeClr val="accent1">
              <a:alpha val="43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endParaRPr lang="en-GB" sz="900" dirty="0" smtClean="0">
              <a:latin typeface="Arial" pitchFamily="34" charset="0"/>
            </a:endParaRPr>
          </a:p>
        </p:txBody>
      </p:sp>
      <p:sp>
        <p:nvSpPr>
          <p:cNvPr id="16" name="TextBox 15"/>
          <p:cNvSpPr txBox="1"/>
          <p:nvPr/>
        </p:nvSpPr>
        <p:spPr>
          <a:xfrm>
            <a:off x="926775" y="1174443"/>
            <a:ext cx="7212231" cy="369332"/>
          </a:xfrm>
          <a:prstGeom prst="rect">
            <a:avLst/>
          </a:prstGeom>
          <a:noFill/>
        </p:spPr>
        <p:txBody>
          <a:bodyPr wrap="none" rtlCol="0">
            <a:spAutoFit/>
          </a:bodyPr>
          <a:lstStyle/>
          <a:p>
            <a:r>
              <a:rPr lang="en-US" dirty="0" smtClean="0">
                <a:solidFill>
                  <a:schemeClr val="tx1"/>
                </a:solidFill>
              </a:rPr>
              <a:t>…communicating via the secure </a:t>
            </a:r>
            <a:r>
              <a:rPr lang="en-US" i="1" dirty="0" smtClean="0"/>
              <a:t>highly localized </a:t>
            </a:r>
            <a:r>
              <a:rPr lang="en-US" dirty="0" smtClean="0">
                <a:solidFill>
                  <a:schemeClr val="tx1"/>
                </a:solidFill>
              </a:rPr>
              <a:t>communications fog</a:t>
            </a:r>
            <a:endParaRPr lang="en-US" dirty="0">
              <a:solidFill>
                <a:schemeClr val="tx1"/>
              </a:solidFill>
            </a:endParaRPr>
          </a:p>
        </p:txBody>
      </p:sp>
      <p:sp>
        <p:nvSpPr>
          <p:cNvPr id="17" name="TextBox 16"/>
          <p:cNvSpPr txBox="1"/>
          <p:nvPr/>
        </p:nvSpPr>
        <p:spPr>
          <a:xfrm>
            <a:off x="389872" y="907444"/>
            <a:ext cx="8174033" cy="369332"/>
          </a:xfrm>
          <a:prstGeom prst="rect">
            <a:avLst/>
          </a:prstGeom>
          <a:solidFill>
            <a:schemeClr val="bg1"/>
          </a:solidFill>
        </p:spPr>
        <p:txBody>
          <a:bodyPr wrap="none" rtlCol="0">
            <a:spAutoFit/>
          </a:bodyPr>
          <a:lstStyle/>
          <a:p>
            <a:r>
              <a:rPr lang="en-US" dirty="0" smtClean="0">
                <a:solidFill>
                  <a:schemeClr val="tx1"/>
                </a:solidFill>
              </a:rPr>
              <a:t>Put measurement/control/comms CCF </a:t>
            </a:r>
            <a:r>
              <a:rPr lang="en-US" i="1" dirty="0" smtClean="0">
                <a:solidFill>
                  <a:schemeClr val="tx1"/>
                </a:solidFill>
              </a:rPr>
              <a:t>inside </a:t>
            </a:r>
            <a:r>
              <a:rPr lang="en-US" dirty="0" smtClean="0">
                <a:solidFill>
                  <a:schemeClr val="tx1"/>
                </a:solidFill>
              </a:rPr>
              <a:t>conventional sensors &amp; valves…</a:t>
            </a:r>
            <a:endParaRPr lang="en-US" dirty="0">
              <a:solidFill>
                <a:schemeClr val="tx1"/>
              </a:solidFill>
            </a:endParaRPr>
          </a:p>
        </p:txBody>
      </p:sp>
      <p:pic>
        <p:nvPicPr>
          <p:cNvPr id="18" name="Picture 3"/>
          <p:cNvPicPr>
            <a:picLocks noChangeAspect="1" noChangeArrowheads="1"/>
          </p:cNvPicPr>
          <p:nvPr/>
        </p:nvPicPr>
        <p:blipFill>
          <a:blip r:embed="rId3" cstate="print"/>
          <a:srcRect/>
          <a:stretch>
            <a:fillRect/>
          </a:stretch>
        </p:blipFill>
        <p:spPr bwMode="auto">
          <a:xfrm>
            <a:off x="5928022" y="1603535"/>
            <a:ext cx="1098782" cy="1686426"/>
          </a:xfrm>
          <a:prstGeom prst="rect">
            <a:avLst/>
          </a:prstGeom>
          <a:noFill/>
          <a:ln w="9525">
            <a:noFill/>
            <a:miter lim="800000"/>
            <a:headEnd/>
            <a:tailEnd/>
          </a:ln>
        </p:spPr>
      </p:pic>
      <p:grpSp>
        <p:nvGrpSpPr>
          <p:cNvPr id="19" name="Group 323"/>
          <p:cNvGrpSpPr/>
          <p:nvPr/>
        </p:nvGrpSpPr>
        <p:grpSpPr>
          <a:xfrm>
            <a:off x="7051484" y="2531010"/>
            <a:ext cx="418988" cy="158879"/>
            <a:chOff x="166963" y="4810191"/>
            <a:chExt cx="2248432" cy="1136793"/>
          </a:xfrm>
        </p:grpSpPr>
        <p:sp>
          <p:nvSpPr>
            <p:cNvPr id="20"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2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22" name="Group 134"/>
            <p:cNvGrpSpPr/>
            <p:nvPr/>
          </p:nvGrpSpPr>
          <p:grpSpPr>
            <a:xfrm>
              <a:off x="166963" y="4900238"/>
              <a:ext cx="2213812" cy="1046746"/>
              <a:chOff x="613629" y="5301208"/>
              <a:chExt cx="1438091" cy="432048"/>
            </a:xfrm>
          </p:grpSpPr>
          <p:sp>
            <p:nvSpPr>
              <p:cNvPr id="2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2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25" name="Rectangle 2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2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27" name="Group 323"/>
          <p:cNvGrpSpPr/>
          <p:nvPr/>
        </p:nvGrpSpPr>
        <p:grpSpPr>
          <a:xfrm>
            <a:off x="6768456" y="2955553"/>
            <a:ext cx="418988" cy="158879"/>
            <a:chOff x="166963" y="4810191"/>
            <a:chExt cx="2248432" cy="1136793"/>
          </a:xfrm>
        </p:grpSpPr>
        <p:sp>
          <p:nvSpPr>
            <p:cNvPr id="28"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29"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30" name="Group 134"/>
            <p:cNvGrpSpPr/>
            <p:nvPr/>
          </p:nvGrpSpPr>
          <p:grpSpPr>
            <a:xfrm>
              <a:off x="166963" y="4900238"/>
              <a:ext cx="2213812" cy="1046746"/>
              <a:chOff x="613629" y="5301208"/>
              <a:chExt cx="1438091" cy="432048"/>
            </a:xfrm>
          </p:grpSpPr>
          <p:sp>
            <p:nvSpPr>
              <p:cNvPr id="31"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32"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33" name="Rectangle 32"/>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34"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35" name="Group 323"/>
          <p:cNvGrpSpPr/>
          <p:nvPr/>
        </p:nvGrpSpPr>
        <p:grpSpPr>
          <a:xfrm>
            <a:off x="5788741" y="2384053"/>
            <a:ext cx="418988" cy="158879"/>
            <a:chOff x="166963" y="4810191"/>
            <a:chExt cx="2248432" cy="1136793"/>
          </a:xfrm>
        </p:grpSpPr>
        <p:sp>
          <p:nvSpPr>
            <p:cNvPr id="36"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37"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38" name="Group 134"/>
            <p:cNvGrpSpPr/>
            <p:nvPr/>
          </p:nvGrpSpPr>
          <p:grpSpPr>
            <a:xfrm>
              <a:off x="166963" y="4900238"/>
              <a:ext cx="2213812" cy="1046746"/>
              <a:chOff x="613629" y="5301208"/>
              <a:chExt cx="1438091" cy="432048"/>
            </a:xfrm>
          </p:grpSpPr>
          <p:sp>
            <p:nvSpPr>
              <p:cNvPr id="39"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40"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41" name="Rectangle 40"/>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42"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43" name="Group 323"/>
          <p:cNvGrpSpPr/>
          <p:nvPr/>
        </p:nvGrpSpPr>
        <p:grpSpPr>
          <a:xfrm>
            <a:off x="5799626" y="1624774"/>
            <a:ext cx="418988" cy="158879"/>
            <a:chOff x="166963" y="4810191"/>
            <a:chExt cx="2248432" cy="1136793"/>
          </a:xfrm>
        </p:grpSpPr>
        <p:sp>
          <p:nvSpPr>
            <p:cNvPr id="44"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45"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46" name="Group 134"/>
            <p:cNvGrpSpPr/>
            <p:nvPr/>
          </p:nvGrpSpPr>
          <p:grpSpPr>
            <a:xfrm>
              <a:off x="166963" y="4900238"/>
              <a:ext cx="2213812" cy="1046746"/>
              <a:chOff x="613629" y="5301208"/>
              <a:chExt cx="1438091" cy="432048"/>
            </a:xfrm>
          </p:grpSpPr>
          <p:sp>
            <p:nvSpPr>
              <p:cNvPr id="47"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48"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49" name="Rectangle 48"/>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50"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51" name="Group 323"/>
          <p:cNvGrpSpPr/>
          <p:nvPr/>
        </p:nvGrpSpPr>
        <p:grpSpPr>
          <a:xfrm>
            <a:off x="6888198" y="1804388"/>
            <a:ext cx="418988" cy="158879"/>
            <a:chOff x="166963" y="4810191"/>
            <a:chExt cx="2248432" cy="1136793"/>
          </a:xfrm>
        </p:grpSpPr>
        <p:sp>
          <p:nvSpPr>
            <p:cNvPr id="52"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53"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54" name="Group 134"/>
            <p:cNvGrpSpPr/>
            <p:nvPr/>
          </p:nvGrpSpPr>
          <p:grpSpPr>
            <a:xfrm>
              <a:off x="166963" y="4900238"/>
              <a:ext cx="2213812" cy="1046746"/>
              <a:chOff x="613629" y="5301208"/>
              <a:chExt cx="1438091" cy="432048"/>
            </a:xfrm>
          </p:grpSpPr>
          <p:sp>
            <p:nvSpPr>
              <p:cNvPr id="55"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56"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57" name="Rectangle 56"/>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58"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grpSp>
        <p:nvGrpSpPr>
          <p:cNvPr id="59" name="Group 323"/>
          <p:cNvGrpSpPr/>
          <p:nvPr/>
        </p:nvGrpSpPr>
        <p:grpSpPr>
          <a:xfrm>
            <a:off x="6550741" y="2237096"/>
            <a:ext cx="418988" cy="158879"/>
            <a:chOff x="166963" y="4810191"/>
            <a:chExt cx="2248432" cy="1136793"/>
          </a:xfrm>
        </p:grpSpPr>
        <p:sp>
          <p:nvSpPr>
            <p:cNvPr id="60" name="Title 1"/>
            <p:cNvSpPr txBox="1">
              <a:spLocks/>
            </p:cNvSpPr>
            <p:nvPr/>
          </p:nvSpPr>
          <p:spPr bwMode="auto">
            <a:xfrm>
              <a:off x="187350" y="4810191"/>
              <a:ext cx="2088231" cy="500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35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sp>
          <p:nvSpPr>
            <p:cNvPr id="61" name="Title 1"/>
            <p:cNvSpPr txBox="1">
              <a:spLocks/>
            </p:cNvSpPr>
            <p:nvPr/>
          </p:nvSpPr>
          <p:spPr bwMode="auto">
            <a:xfrm>
              <a:off x="327718" y="5189598"/>
              <a:ext cx="2087677" cy="3447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endParaRPr kumimoji="0" lang="en-GB" sz="1100" b="0" i="0" u="none" strike="noStrike" kern="0" cap="none" spc="0" normalizeH="0" baseline="0" noProof="0" dirty="0">
                <a:ln>
                  <a:noFill/>
                </a:ln>
                <a:solidFill>
                  <a:srgbClr val="747678"/>
                </a:solidFill>
                <a:effectLst/>
                <a:uLnTx/>
                <a:uFillTx/>
                <a:latin typeface="+mj-lt"/>
                <a:ea typeface="+mj-ea"/>
                <a:cs typeface="+mj-cs"/>
              </a:endParaRPr>
            </a:p>
          </p:txBody>
        </p:sp>
        <p:grpSp>
          <p:nvGrpSpPr>
            <p:cNvPr id="62" name="Group 134"/>
            <p:cNvGrpSpPr/>
            <p:nvPr/>
          </p:nvGrpSpPr>
          <p:grpSpPr>
            <a:xfrm>
              <a:off x="166963" y="4900238"/>
              <a:ext cx="2213812" cy="1046746"/>
              <a:chOff x="613629" y="5301208"/>
              <a:chExt cx="1438091" cy="432048"/>
            </a:xfrm>
          </p:grpSpPr>
          <p:sp>
            <p:nvSpPr>
              <p:cNvPr id="63" name="Rectangle 6"/>
              <p:cNvSpPr>
                <a:spLocks noChangeArrowheads="1"/>
              </p:cNvSpPr>
              <p:nvPr/>
            </p:nvSpPr>
            <p:spPr bwMode="auto">
              <a:xfrm>
                <a:off x="1115616" y="5445224"/>
                <a:ext cx="504056" cy="288032"/>
              </a:xfrm>
              <a:prstGeom prst="rect">
                <a:avLst/>
              </a:prstGeom>
              <a:solidFill>
                <a:srgbClr val="99CC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I/O Personality</a:t>
                </a:r>
                <a:endParaRPr lang="en-GB" sz="100" dirty="0"/>
              </a:p>
            </p:txBody>
          </p:sp>
          <p:sp>
            <p:nvSpPr>
              <p:cNvPr id="64" name="Rectangle 6"/>
              <p:cNvSpPr>
                <a:spLocks noChangeArrowheads="1"/>
              </p:cNvSpPr>
              <p:nvPr/>
            </p:nvSpPr>
            <p:spPr bwMode="auto">
              <a:xfrm>
                <a:off x="1619672" y="5301208"/>
                <a:ext cx="432048"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Display Optional</a:t>
                </a:r>
                <a:endParaRPr lang="en-GB" sz="100" dirty="0"/>
              </a:p>
            </p:txBody>
          </p:sp>
          <p:sp>
            <p:nvSpPr>
              <p:cNvPr id="65" name="Rectangle 64"/>
              <p:cNvSpPr>
                <a:spLocks noChangeArrowheads="1"/>
              </p:cNvSpPr>
              <p:nvPr/>
            </p:nvSpPr>
            <p:spPr bwMode="auto">
              <a:xfrm>
                <a:off x="1115616" y="5301208"/>
                <a:ext cx="504056" cy="157108"/>
              </a:xfrm>
              <a:prstGeom prst="rect">
                <a:avLst/>
              </a:prstGeom>
              <a:solidFill>
                <a:srgbClr val="FFFF00"/>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b="1" dirty="0" smtClean="0"/>
                  <a:t>CPU</a:t>
                </a:r>
                <a:endParaRPr lang="en-GB" sz="100" b="1" dirty="0"/>
              </a:p>
            </p:txBody>
          </p:sp>
          <p:sp>
            <p:nvSpPr>
              <p:cNvPr id="66" name="Rectangle 6"/>
              <p:cNvSpPr>
                <a:spLocks noChangeArrowheads="1"/>
              </p:cNvSpPr>
              <p:nvPr/>
            </p:nvSpPr>
            <p:spPr bwMode="auto">
              <a:xfrm>
                <a:off x="613629" y="5301208"/>
                <a:ext cx="495671" cy="288032"/>
              </a:xfrm>
              <a:prstGeom prst="rect">
                <a:avLst/>
              </a:prstGeom>
              <a:solidFill>
                <a:srgbClr val="3399FF"/>
              </a:solidFill>
              <a:ln w="9525">
                <a:noFill/>
                <a:miter lim="800000"/>
                <a:headEnd/>
                <a:tailEnd/>
              </a:ln>
              <a:scene3d>
                <a:camera prst="orthographicFront"/>
                <a:lightRig rig="threePt" dir="t"/>
              </a:scene3d>
              <a:sp3d>
                <a:bevelT/>
              </a:sp3d>
            </p:spPr>
            <p:txBody>
              <a:bodyPr vert="horz" wrap="square" lIns="36000" tIns="36000" rIns="36000" bIns="36000" numCol="1" anchor="ctr" anchorCtr="0" compatLnSpc="1">
                <a:prstTxWarp prst="textNoShape">
                  <a:avLst/>
                </a:prstTxWarp>
              </a:bodyPr>
              <a:lstStyle/>
              <a:p>
                <a:pPr algn="ctr"/>
                <a:r>
                  <a:rPr lang="en-GB" sz="100" dirty="0" smtClean="0"/>
                  <a:t>Comms Personality</a:t>
                </a:r>
                <a:endParaRPr lang="en-GB" sz="100" dirty="0"/>
              </a:p>
            </p:txBody>
          </p:sp>
        </p:grpSp>
      </p:grpSp>
      <p:sp>
        <p:nvSpPr>
          <p:cNvPr id="67" name="Cloud Callout 66"/>
          <p:cNvSpPr/>
          <p:nvPr/>
        </p:nvSpPr>
        <p:spPr bwMode="auto">
          <a:xfrm flipV="1">
            <a:off x="4215384" y="1490511"/>
            <a:ext cx="4120393" cy="2000053"/>
          </a:xfrm>
          <a:prstGeom prst="cloudCallout">
            <a:avLst>
              <a:gd name="adj1" fmla="val 49375"/>
              <a:gd name="adj2" fmla="val 54175"/>
            </a:avLst>
          </a:prstGeom>
          <a:solidFill>
            <a:schemeClr val="accent1">
              <a:alpha val="43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endParaRPr lang="en-GB" sz="900" dirty="0" smtClean="0">
              <a:latin typeface="Arial" pitchFamily="34" charset="0"/>
            </a:endParaRPr>
          </a:p>
        </p:txBody>
      </p:sp>
      <p:sp>
        <p:nvSpPr>
          <p:cNvPr id="68" name="TextBox 67"/>
          <p:cNvSpPr txBox="1"/>
          <p:nvPr/>
        </p:nvSpPr>
        <p:spPr>
          <a:xfrm>
            <a:off x="697857" y="3644020"/>
            <a:ext cx="7609776" cy="369332"/>
          </a:xfrm>
          <a:prstGeom prst="rect">
            <a:avLst/>
          </a:prstGeom>
          <a:noFill/>
        </p:spPr>
        <p:txBody>
          <a:bodyPr wrap="none" rtlCol="0">
            <a:spAutoFit/>
          </a:bodyPr>
          <a:lstStyle/>
          <a:p>
            <a:r>
              <a:rPr lang="en-US" dirty="0" smtClean="0">
                <a:solidFill>
                  <a:schemeClr val="tx1"/>
                </a:solidFill>
              </a:rPr>
              <a:t>…handling routine process control – most usually with </a:t>
            </a:r>
            <a:r>
              <a:rPr lang="en-US" i="1" dirty="0" smtClean="0">
                <a:solidFill>
                  <a:schemeClr val="tx1"/>
                </a:solidFill>
              </a:rPr>
              <a:t>nearest neighbors</a:t>
            </a:r>
            <a:endParaRPr lang="en-US" i="1" dirty="0">
              <a:solidFill>
                <a:schemeClr val="tx1"/>
              </a:solidFill>
            </a:endParaRPr>
          </a:p>
        </p:txBody>
      </p:sp>
      <p:sp>
        <p:nvSpPr>
          <p:cNvPr id="69" name="TextBox 68"/>
          <p:cNvSpPr txBox="1"/>
          <p:nvPr/>
        </p:nvSpPr>
        <p:spPr>
          <a:xfrm>
            <a:off x="697857" y="4012488"/>
            <a:ext cx="5775940" cy="369332"/>
          </a:xfrm>
          <a:prstGeom prst="rect">
            <a:avLst/>
          </a:prstGeom>
          <a:noFill/>
        </p:spPr>
        <p:txBody>
          <a:bodyPr wrap="none" rtlCol="0">
            <a:spAutoFit/>
          </a:bodyPr>
          <a:lstStyle/>
          <a:p>
            <a:r>
              <a:rPr lang="en-US" dirty="0" smtClean="0">
                <a:solidFill>
                  <a:schemeClr val="tx1"/>
                </a:solidFill>
              </a:rPr>
              <a:t>…as well as asset performance management - </a:t>
            </a:r>
            <a:r>
              <a:rPr lang="en-US" i="1" dirty="0" smtClean="0">
                <a:solidFill>
                  <a:schemeClr val="tx1"/>
                </a:solidFill>
              </a:rPr>
              <a:t>avatars</a:t>
            </a:r>
            <a:endParaRPr lang="en-US" i="1" dirty="0">
              <a:solidFill>
                <a:schemeClr val="tx1"/>
              </a:solidFill>
            </a:endParaRPr>
          </a:p>
        </p:txBody>
      </p:sp>
      <p:sp>
        <p:nvSpPr>
          <p:cNvPr id="70" name="TextBox 69"/>
          <p:cNvSpPr txBox="1"/>
          <p:nvPr/>
        </p:nvSpPr>
        <p:spPr>
          <a:xfrm>
            <a:off x="404428" y="4383664"/>
            <a:ext cx="8533105" cy="369332"/>
          </a:xfrm>
          <a:prstGeom prst="rect">
            <a:avLst/>
          </a:prstGeom>
          <a:noFill/>
        </p:spPr>
        <p:txBody>
          <a:bodyPr wrap="none" rtlCol="0">
            <a:spAutoFit/>
          </a:bodyPr>
          <a:lstStyle/>
          <a:p>
            <a:r>
              <a:rPr lang="en-US" dirty="0" smtClean="0">
                <a:solidFill>
                  <a:schemeClr val="tx1"/>
                </a:solidFill>
              </a:rPr>
              <a:t>…aware of environment – self configuring (ie modeling).  No need to keep models</a:t>
            </a:r>
            <a:endParaRPr lang="en-US" i="1" dirty="0">
              <a:solidFill>
                <a:schemeClr val="tx1"/>
              </a:solidFill>
            </a:endParaRPr>
          </a:p>
        </p:txBody>
      </p:sp>
      <p:sp>
        <p:nvSpPr>
          <p:cNvPr id="71" name="TextBox 70"/>
          <p:cNvSpPr txBox="1"/>
          <p:nvPr/>
        </p:nvSpPr>
        <p:spPr>
          <a:xfrm>
            <a:off x="2490290" y="4743852"/>
            <a:ext cx="4116833" cy="400110"/>
          </a:xfrm>
          <a:prstGeom prst="rect">
            <a:avLst/>
          </a:prstGeom>
          <a:noFill/>
        </p:spPr>
        <p:txBody>
          <a:bodyPr wrap="none" rtlCol="0">
            <a:spAutoFit/>
          </a:bodyPr>
          <a:lstStyle/>
          <a:p>
            <a:r>
              <a:rPr lang="en-US" sz="2000" b="1" i="1" dirty="0" smtClean="0">
                <a:solidFill>
                  <a:srgbClr val="36C746"/>
                </a:solidFill>
              </a:rPr>
              <a:t>As defined by the device vendor</a:t>
            </a:r>
            <a:endParaRPr lang="en-US" sz="2000" b="1" i="1" dirty="0">
              <a:solidFill>
                <a:srgbClr val="36C746"/>
              </a:solidFill>
            </a:endParaRPr>
          </a:p>
        </p:txBody>
      </p:sp>
      <p:sp>
        <p:nvSpPr>
          <p:cNvPr id="3" name="Down Arrow 2"/>
          <p:cNvSpPr/>
          <p:nvPr/>
        </p:nvSpPr>
        <p:spPr>
          <a:xfrm>
            <a:off x="2900734" y="3730752"/>
            <a:ext cx="3295477" cy="1077108"/>
          </a:xfrm>
          <a:prstGeom prst="downArrow">
            <a:avLst>
              <a:gd name="adj1" fmla="val 70533"/>
              <a:gd name="adj2" fmla="val 50000"/>
            </a:avLst>
          </a:prstGeom>
          <a:solidFill>
            <a:srgbClr val="36C746">
              <a:alpha val="50000"/>
            </a:srgbClr>
          </a:solid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97857" y="492443"/>
            <a:ext cx="5542223" cy="400110"/>
          </a:xfrm>
          <a:prstGeom prst="rect">
            <a:avLst/>
          </a:prstGeom>
          <a:noFill/>
        </p:spPr>
        <p:txBody>
          <a:bodyPr wrap="none" rtlCol="0">
            <a:spAutoFit/>
          </a:bodyPr>
          <a:lstStyle/>
          <a:p>
            <a:r>
              <a:rPr lang="en-US" sz="2000" dirty="0">
                <a:solidFill>
                  <a:srgbClr val="00B050"/>
                </a:solidFill>
              </a:rPr>
              <a:t>For Traditional Process Sensing and Outputs…</a:t>
            </a:r>
          </a:p>
        </p:txBody>
      </p:sp>
      <p:sp>
        <p:nvSpPr>
          <p:cNvPr id="5" name="TextBox 4"/>
          <p:cNvSpPr txBox="1"/>
          <p:nvPr/>
        </p:nvSpPr>
        <p:spPr>
          <a:xfrm rot="18407230">
            <a:off x="-186358" y="3946482"/>
            <a:ext cx="1768433" cy="400110"/>
          </a:xfrm>
          <a:prstGeom prst="rect">
            <a:avLst/>
          </a:prstGeom>
          <a:noFill/>
          <a:ln w="28575">
            <a:solidFill>
              <a:srgbClr val="00B050"/>
            </a:solidFill>
          </a:ln>
        </p:spPr>
        <p:txBody>
          <a:bodyPr wrap="none" rtlCol="0">
            <a:spAutoFit/>
          </a:bodyPr>
          <a:lstStyle/>
          <a:p>
            <a:r>
              <a:rPr lang="en-US" sz="2000" b="1" dirty="0">
                <a:solidFill>
                  <a:srgbClr val="36C746"/>
                </a:solidFill>
              </a:rPr>
              <a:t>Autonomous</a:t>
            </a:r>
            <a:endParaRPr lang="en-US" sz="2000" b="1" dirty="0">
              <a:solidFill>
                <a:srgbClr val="36C746"/>
              </a:solidFill>
            </a:endParaRPr>
          </a:p>
        </p:txBody>
      </p:sp>
    </p:spTree>
    <p:extLst>
      <p:ext uri="{BB962C8B-B14F-4D97-AF65-F5344CB8AC3E}">
        <p14:creationId xmlns:p14="http://schemas.microsoft.com/office/powerpoint/2010/main" val="38928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500"/>
                                        </p:tgtEl>
                                        <p:attrNameLst>
                                          <p:attrName>style.visibility</p:attrName>
                                        </p:attrNameLst>
                                      </p:cBhvr>
                                      <p:to>
                                        <p:strVal val="visible"/>
                                      </p:to>
                                    </p:set>
                                    <p:animEffect transition="in" filter="fade">
                                      <p:cBhvr>
                                        <p:cTn id="17" dur="2000"/>
                                        <p:tgtEl>
                                          <p:spTgt spid="10650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000"/>
                                        <p:tgtEl>
                                          <p:spTgt spid="35"/>
                                        </p:tgtEl>
                                      </p:cBhvr>
                                    </p:animEffect>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2000"/>
                                        <p:tgtEl>
                                          <p:spTgt spid="43"/>
                                        </p:tgtEl>
                                      </p:cBhvr>
                                    </p:animEffect>
                                  </p:childTnLst>
                                </p:cTn>
                              </p:par>
                            </p:childTnLst>
                          </p:cTn>
                        </p:par>
                        <p:par>
                          <p:cTn id="52" fill="hold">
                            <p:stCondLst>
                              <p:cond delay="100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childTnLst>
                          </p:cTn>
                        </p:par>
                        <p:par>
                          <p:cTn id="56" fill="hold">
                            <p:stCondLst>
                              <p:cond delay="1200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000"/>
                                        <p:tgtEl>
                                          <p:spTgt spid="59"/>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20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2000"/>
                                        <p:tgtEl>
                                          <p:spTgt spid="6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20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20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up)">
                                      <p:cBhvr>
                                        <p:cTn id="83" dur="2000"/>
                                        <p:tgtEl>
                                          <p:spTgt spid="3"/>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20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900" fill="hold"/>
                                        <p:tgtEl>
                                          <p:spTgt spid="5"/>
                                        </p:tgtEl>
                                        <p:attrNameLst>
                                          <p:attrName>ppt_w</p:attrName>
                                        </p:attrNameLst>
                                      </p:cBhvr>
                                      <p:tavLst>
                                        <p:tav tm="0">
                                          <p:val>
                                            <p:fltVal val="0"/>
                                          </p:val>
                                        </p:tav>
                                        <p:tav tm="100000">
                                          <p:val>
                                            <p:strVal val="#ppt_w"/>
                                          </p:val>
                                        </p:tav>
                                      </p:tavLst>
                                    </p:anim>
                                    <p:anim calcmode="lin" valueType="num">
                                      <p:cBhvr>
                                        <p:cTn id="93" dur="1900" fill="hold"/>
                                        <p:tgtEl>
                                          <p:spTgt spid="5"/>
                                        </p:tgtEl>
                                        <p:attrNameLst>
                                          <p:attrName>ppt_h</p:attrName>
                                        </p:attrNameLst>
                                      </p:cBhvr>
                                      <p:tavLst>
                                        <p:tav tm="0">
                                          <p:val>
                                            <p:fltVal val="0"/>
                                          </p:val>
                                        </p:tav>
                                        <p:tav tm="100000">
                                          <p:val>
                                            <p:strVal val="#ppt_h"/>
                                          </p:val>
                                        </p:tav>
                                      </p:tavLst>
                                    </p:anim>
                                    <p:animEffect transition="in" filter="fade">
                                      <p:cBhvr>
                                        <p:cTn id="94" dur="1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67" grpId="0" animBg="1"/>
      <p:bldP spid="68" grpId="0"/>
      <p:bldP spid="69" grpId="0"/>
      <p:bldP spid="70" grpId="0"/>
      <p:bldP spid="71" grpId="0"/>
      <p:bldP spid="3" grpId="0" animBg="1"/>
      <p:bldP spid="4" grpId="0"/>
      <p:bldP spid="5" grpId="0" animBg="1"/>
    </p:bldLst>
  </p:timing>
</p:sld>
</file>

<file path=ppt/theme/theme1.xml><?xml version="1.0" encoding="utf-8"?>
<a:theme xmlns:a="http://schemas.openxmlformats.org/drawingml/2006/main" name="Schneider Title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chneider Title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3177</Words>
  <Application>Microsoft Office PowerPoint</Application>
  <PresentationFormat>On-screen Show (16:9)</PresentationFormat>
  <Paragraphs>1036</Paragraphs>
  <Slides>15</Slides>
  <Notes>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Schneider Title Slides</vt:lpstr>
      <vt:lpstr>Schneider Text Slides</vt:lpstr>
      <vt:lpstr>1_Schneider Title Slides</vt:lpstr>
      <vt:lpstr>Blank</vt:lpstr>
      <vt:lpstr>The IoT of Automation</vt:lpstr>
      <vt:lpstr>“A Control System Without Field Devices is Nothing But a Brain in a Jar…”</vt:lpstr>
      <vt:lpstr>Introduction</vt:lpstr>
      <vt:lpstr>PowerPoint Presentation</vt:lpstr>
      <vt:lpstr>The Common Core Functionality (CCF)</vt:lpstr>
      <vt:lpstr>But: Available Technology Can Now…</vt:lpstr>
      <vt:lpstr>Imagine Instead…</vt:lpstr>
      <vt:lpstr>Now in a Plant Today…</vt:lpstr>
      <vt:lpstr>How Control at the Asset Will Change This… </vt:lpstr>
      <vt:lpstr>The Same Can Be Done For Traditionally Unmeasured Devices…and Equipment</vt:lpstr>
      <vt:lpstr>So Now Our Plant Looks Like…</vt:lpstr>
      <vt:lpstr>Immediate Benefits</vt:lpstr>
      <vt:lpstr>Commercial Strategy…</vt:lpstr>
      <vt:lpstr>Summary</vt:lpstr>
      <vt:lpstr>Tack</vt:lpstr>
    </vt:vector>
  </TitlesOfParts>
  <Company>McMillan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DOTHEE - SESA78109</dc:creator>
  <cp:lastModifiedBy>Clark, Don</cp:lastModifiedBy>
  <cp:revision>381</cp:revision>
  <dcterms:created xsi:type="dcterms:W3CDTF">2015-05-04T14:04:27Z</dcterms:created>
  <dcterms:modified xsi:type="dcterms:W3CDTF">2016-09-19T15:22:22Z</dcterms:modified>
</cp:coreProperties>
</file>